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74" r:id="rId1"/>
    <p:sldMasterId id="2147483986" r:id="rId2"/>
    <p:sldMasterId id="2147483998" r:id="rId3"/>
    <p:sldMasterId id="2147484013" r:id="rId4"/>
    <p:sldMasterId id="2147484100" r:id="rId5"/>
    <p:sldMasterId id="2147484111" r:id="rId6"/>
  </p:sldMasterIdLst>
  <p:notesMasterIdLst>
    <p:notesMasterId r:id="rId25"/>
  </p:notesMasterIdLst>
  <p:handoutMasterIdLst>
    <p:handoutMasterId r:id="rId26"/>
  </p:handoutMasterIdLst>
  <p:sldIdLst>
    <p:sldId id="1203" r:id="rId7"/>
    <p:sldId id="1206" r:id="rId8"/>
    <p:sldId id="1202" r:id="rId9"/>
    <p:sldId id="1207" r:id="rId10"/>
    <p:sldId id="1200" r:id="rId11"/>
    <p:sldId id="1149" r:id="rId12"/>
    <p:sldId id="1212" r:id="rId13"/>
    <p:sldId id="1204" r:id="rId14"/>
    <p:sldId id="1064" r:id="rId15"/>
    <p:sldId id="1205" r:id="rId16"/>
    <p:sldId id="999" r:id="rId17"/>
    <p:sldId id="1199" r:id="rId18"/>
    <p:sldId id="1198" r:id="rId19"/>
    <p:sldId id="1208" r:id="rId20"/>
    <p:sldId id="1209" r:id="rId21"/>
    <p:sldId id="1210" r:id="rId22"/>
    <p:sldId id="1211" r:id="rId23"/>
    <p:sldId id="1213"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1D"/>
    <a:srgbClr val="7A0017"/>
    <a:srgbClr val="692929"/>
    <a:srgbClr val="762E2E"/>
    <a:srgbClr val="0000FF"/>
    <a:srgbClr val="FFFF99"/>
    <a:srgbClr val="FFCC00"/>
    <a:srgbClr val="A50021"/>
    <a:srgbClr val="0000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3" autoAdjust="0"/>
    <p:restoredTop sz="81029" autoAdjust="0"/>
  </p:normalViewPr>
  <p:slideViewPr>
    <p:cSldViewPr snapToGrid="0">
      <p:cViewPr varScale="1">
        <p:scale>
          <a:sx n="87" d="100"/>
          <a:sy n="87" d="100"/>
        </p:scale>
        <p:origin x="62" y="2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502"/>
    </p:cViewPr>
  </p:sorterViewPr>
  <p:notesViewPr>
    <p:cSldViewPr snapToGrid="0">
      <p:cViewPr>
        <p:scale>
          <a:sx n="80" d="100"/>
          <a:sy n="80" d="100"/>
        </p:scale>
        <p:origin x="1258" y="-22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43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7" name="Rectangle 3"/>
          <p:cNvSpPr>
            <a:spLocks noGrp="1" noChangeArrowheads="1"/>
          </p:cNvSpPr>
          <p:nvPr>
            <p:ph type="dt" idx="1"/>
          </p:nvPr>
        </p:nvSpPr>
        <p:spPr bwMode="auto">
          <a:xfrm>
            <a:off x="6162676" y="0"/>
            <a:ext cx="846138" cy="238125"/>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algn="r" defTabSz="922243">
              <a:defRPr sz="1100">
                <a:latin typeface="Arial" charset="0"/>
                <a:cs typeface="+mn-cs"/>
              </a:defRPr>
            </a:lvl1pPr>
          </a:lstStyle>
          <a:p>
            <a:pPr>
              <a:defRPr/>
            </a:pPr>
            <a:endParaRPr lang="en-US"/>
          </a:p>
        </p:txBody>
      </p:sp>
      <p:sp>
        <p:nvSpPr>
          <p:cNvPr id="34819" name="Rectangle 4"/>
          <p:cNvSpPr>
            <a:spLocks noGrp="1" noRot="1" noChangeAspect="1" noChangeArrowheads="1" noTextEdit="1"/>
          </p:cNvSpPr>
          <p:nvPr>
            <p:ph type="sldImg" idx="2"/>
          </p:nvPr>
        </p:nvSpPr>
        <p:spPr bwMode="auto">
          <a:xfrm>
            <a:off x="803275" y="127000"/>
            <a:ext cx="5368925" cy="40259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363539" y="4333875"/>
            <a:ext cx="6283325" cy="4700588"/>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p>
            <a:pPr lvl="0"/>
            <a:r>
              <a:rPr lang="en-US" noProof="0" dirty="0" smtClean="0"/>
              <a:t>Master text styles:</a:t>
            </a:r>
          </a:p>
          <a:p>
            <a:pPr lvl="0"/>
            <a:r>
              <a:rPr lang="en-US" noProof="0" dirty="0" smtClean="0"/>
              <a:t>Header</a:t>
            </a:r>
          </a:p>
          <a:p>
            <a:pPr lvl="1"/>
            <a:r>
              <a:rPr lang="en-US" noProof="0" dirty="0" smtClean="0"/>
              <a:t>Bullet 1st level</a:t>
            </a:r>
          </a:p>
          <a:p>
            <a:pPr lvl="2"/>
            <a:r>
              <a:rPr lang="en-US" noProof="0" dirty="0" smtClean="0"/>
              <a:t>Bullet 2nd level</a:t>
            </a:r>
          </a:p>
          <a:p>
            <a:pPr lvl="3"/>
            <a:r>
              <a:rPr lang="en-US" noProof="0" dirty="0" smtClean="0"/>
              <a:t>Bullet 3rd level</a:t>
            </a:r>
          </a:p>
        </p:txBody>
      </p:sp>
      <p:sp>
        <p:nvSpPr>
          <p:cNvPr id="47110" name="Rectangle 6"/>
          <p:cNvSpPr>
            <a:spLocks noGrp="1" noChangeArrowheads="1"/>
          </p:cNvSpPr>
          <p:nvPr>
            <p:ph type="ftr" sz="quarter" idx="4"/>
          </p:nvPr>
        </p:nvSpPr>
        <p:spPr bwMode="auto">
          <a:xfrm>
            <a:off x="1" y="9078913"/>
            <a:ext cx="3038475" cy="188912"/>
          </a:xfrm>
          <a:prstGeom prst="rect">
            <a:avLst/>
          </a:prstGeom>
          <a:noFill/>
          <a:ln w="9525">
            <a:noFill/>
            <a:miter lim="800000"/>
            <a:headEnd/>
            <a:tailEnd/>
          </a:ln>
        </p:spPr>
        <p:txBody>
          <a:bodyPr vert="horz" wrap="square" lIns="92290" tIns="46145" rIns="92290" bIns="0" numCol="1" anchor="b" anchorCtr="0" compatLnSpc="1">
            <a:prstTxWarp prst="textNoShape">
              <a:avLst/>
            </a:prstTxWarp>
          </a:bodyPr>
          <a:lstStyle>
            <a:lvl1pPr defTabSz="922243">
              <a:defRPr sz="1100">
                <a:latin typeface="Arial" charset="0"/>
                <a:cs typeface="+mn-cs"/>
              </a:defRPr>
            </a:lvl1pPr>
          </a:lstStyle>
          <a:p>
            <a:pPr>
              <a:defRPr/>
            </a:pPr>
            <a:endParaRPr lang="en-US"/>
          </a:p>
        </p:txBody>
      </p:sp>
      <p:sp>
        <p:nvSpPr>
          <p:cNvPr id="2" name="Slide Number Placeholder 1"/>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E392ED8-CCFC-408A-969F-4BC7DB76E0FA}" type="slidenum">
              <a:rPr lang="en-US" smtClean="0"/>
              <a:t>‹#›</a:t>
            </a:fld>
            <a:endParaRPr lang="en-US"/>
          </a:p>
        </p:txBody>
      </p:sp>
    </p:spTree>
    <p:extLst>
      <p:ext uri="{BB962C8B-B14F-4D97-AF65-F5344CB8AC3E}">
        <p14:creationId xmlns:p14="http://schemas.microsoft.com/office/powerpoint/2010/main" val="1565614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119063" indent="-119063" algn="l" rtl="0" eaLnBrk="0" fontAlgn="base" hangingPunct="0">
      <a:spcBef>
        <a:spcPct val="30000"/>
      </a:spcBef>
      <a:spcAft>
        <a:spcPct val="0"/>
      </a:spcAft>
      <a:buFont typeface="Arial" pitchFamily="34" charset="0"/>
      <a:buChar char="•"/>
      <a:defRPr sz="1000" kern="1200">
        <a:solidFill>
          <a:schemeClr val="tx1"/>
        </a:solidFill>
        <a:latin typeface="Arial" charset="0"/>
        <a:ea typeface="+mn-ea"/>
        <a:cs typeface="+mn-cs"/>
      </a:defRPr>
    </a:lvl2pPr>
    <a:lvl3pPr marL="463550" indent="-119063" algn="l" rtl="0" eaLnBrk="0" fontAlgn="base" hangingPunct="0">
      <a:spcBef>
        <a:spcPct val="30000"/>
      </a:spcBef>
      <a:spcAft>
        <a:spcPct val="0"/>
      </a:spcAft>
      <a:buFont typeface="Arial" pitchFamily="34" charset="0"/>
      <a:buChar char="–"/>
      <a:defRPr sz="1000" kern="1200">
        <a:solidFill>
          <a:schemeClr val="tx1"/>
        </a:solidFill>
        <a:latin typeface="Arial" charset="0"/>
        <a:ea typeface="+mn-ea"/>
        <a:cs typeface="+mn-cs"/>
      </a:defRPr>
    </a:lvl3pPr>
    <a:lvl4pPr marL="855663" indent="-103188" algn="l" rtl="0" eaLnBrk="0" fontAlgn="base" hangingPunct="0">
      <a:spcBef>
        <a:spcPct val="30000"/>
      </a:spcBef>
      <a:spcAft>
        <a:spcPct val="0"/>
      </a:spcAft>
      <a:buFont typeface="Courier New" pitchFamily="49" charset="0"/>
      <a:buChar char="o"/>
      <a:defRPr sz="1000" kern="1200">
        <a:solidFill>
          <a:schemeClr val="tx1"/>
        </a:solidFill>
        <a:latin typeface="Arial" charset="0"/>
        <a:ea typeface="+mn-ea"/>
        <a:cs typeface="+mn-cs"/>
      </a:defRPr>
    </a:lvl4pPr>
    <a:lvl5pPr marL="2057400" indent="-228600" algn="l" rtl="0" eaLnBrk="0" fontAlgn="base" hangingPunct="0">
      <a:spcBef>
        <a:spcPct val="30000"/>
      </a:spcBef>
      <a:spcAft>
        <a:spcPct val="0"/>
      </a:spcAft>
      <a:buFont typeface="Arial" pitchFamily="34" charset="0"/>
      <a:buChar char="•"/>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Ever since I started writing my last book, I have been thinking about how the fractional calculus can be of use in the various scientific disciplines. From the title it should be clear what conclusion I finally came up with from all this thinking. If it is not I will spell it out. The vast majority of the scientific problems that can be solved by making the assumptions that space is homogeneous and local, time is isotropic and without memory, linear dynamics is good first approximation to a system’s behavior, and so on have all been solved. Those that violate one or more of these assumption, do so because of some complexity in the system and the fractional calculus is a vibrant strategy for overcoming such scientific barriers. </a:t>
            </a:r>
          </a:p>
          <a:p>
            <a:pPr algn="just">
              <a:lnSpc>
                <a:spcPct val="150000"/>
              </a:lnSpc>
            </a:pPr>
            <a:r>
              <a:rPr lang="en-US" sz="1200" dirty="0"/>
              <a:t>	</a:t>
            </a:r>
            <a:r>
              <a:rPr lang="en-US" sz="1200" dirty="0" smtClean="0"/>
              <a:t>This workshop is an attempt to formulate a research vision that transcends the disciplinary structure of science by addressing the applications of the fractional calculus to the resolution of research barriers that have their origin in complexity. In this all too brief introduction I believe you will find that the problems of interest to the Army have this transcendent character.</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a:t>
            </a:fld>
            <a:endParaRPr lang="en-US"/>
          </a:p>
        </p:txBody>
      </p:sp>
    </p:spTree>
    <p:extLst>
      <p:ext uri="{BB962C8B-B14F-4D97-AF65-F5344CB8AC3E}">
        <p14:creationId xmlns:p14="http://schemas.microsoft.com/office/powerpoint/2010/main" val="304384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Here is the list of the ARL research campaigns, that cut across the ARL Directorates, intended to highlight the science being addressed and not the applications being made. I maintain that each of these campaign areas has a complexity-induced research barrier. Moreover, each of these barriers can be overcome using a strategy that involves the fractional calculus. I will present exemplars in each of the campaigns.</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10</a:t>
            </a:fld>
            <a:endParaRPr lang="en-US"/>
          </a:p>
        </p:txBody>
      </p:sp>
    </p:spTree>
    <p:extLst>
      <p:ext uri="{BB962C8B-B14F-4D97-AF65-F5344CB8AC3E}">
        <p14:creationId xmlns:p14="http://schemas.microsoft.com/office/powerpoint/2010/main" val="248256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5" name="Rectangle 3"/>
          <p:cNvSpPr>
            <a:spLocks noGrp="1" noChangeArrowheads="1"/>
          </p:cNvSpPr>
          <p:nvPr>
            <p:ph type="body" idx="3"/>
          </p:nvPr>
        </p:nvSpPr>
        <p:spPr>
          <a:xfrm>
            <a:off x="161925" y="4333875"/>
            <a:ext cx="6677025" cy="4700588"/>
          </a:xfrm>
          <a:ln/>
        </p:spPr>
        <p:txBody>
          <a:bodyPr/>
          <a:lstStyle/>
          <a:p>
            <a:pPr algn="just">
              <a:lnSpc>
                <a:spcPct val="150000"/>
              </a:lnSpc>
              <a:defRPr/>
            </a:pPr>
            <a:r>
              <a:rPr lang="en-US" sz="1200" i="0" dirty="0" smtClean="0"/>
              <a:t>	Human science is a catchall name intended to capture anything having to do with a human being. The next generation of tools needed to determine a person’s state of well being will require generalizations of biophysics equations to capture the non-Newtonian nature of bio- fluids and materials. The example given here is of Richard </a:t>
            </a:r>
            <a:r>
              <a:rPr lang="en-US" sz="1200" i="0" dirty="0" err="1" smtClean="0"/>
              <a:t>Magin’s</a:t>
            </a:r>
            <a:r>
              <a:rPr lang="en-US" sz="1200" i="0" dirty="0" smtClean="0"/>
              <a:t> extension of the Bloch-Torrey equations for nuclear magnetic resonance used for fMRIs. Derivation was based on the CTRW.</a:t>
            </a:r>
          </a:p>
          <a:p>
            <a:pPr algn="just">
              <a:lnSpc>
                <a:spcPct val="150000"/>
              </a:lnSpc>
              <a:defRPr/>
            </a:pPr>
            <a:r>
              <a:rPr lang="en-US" sz="1200" dirty="0"/>
              <a:t>	</a:t>
            </a:r>
            <a:r>
              <a:rPr lang="en-US" sz="1200" dirty="0" smtClean="0"/>
              <a:t>A socio-psychological application is to modeling the shift in individual behavior from one-on-one to interactions within a group. There are many network models that focus on the collective behavior of the network, but determining the influence of the group on the individual is rare. Here an individual in isolation is given by dashed curve, this is the probability that person will change her mind. The colored curves are a calculation of ten thousand interacting individual influencing the person of interest, in the subcritical, critical and supercritical domain. The dynamics of the group are projected down to a single fractional rate equation shown, and the </a:t>
            </a:r>
            <a:r>
              <a:rPr lang="en-US" sz="1200" dirty="0" err="1" smtClean="0"/>
              <a:t>Mittag-Leffler</a:t>
            </a:r>
            <a:r>
              <a:rPr lang="en-US" sz="1200" dirty="0" smtClean="0"/>
              <a:t> solution is seen to fit the numerical data in all three regions.</a:t>
            </a:r>
          </a:p>
          <a:p>
            <a:pPr algn="just">
              <a:lnSpc>
                <a:spcPct val="150000"/>
              </a:lnSpc>
              <a:defRPr/>
            </a:pPr>
            <a:r>
              <a:rPr lang="en-US" sz="1200" i="0" dirty="0"/>
              <a:t>	</a:t>
            </a:r>
            <a:r>
              <a:rPr lang="en-US" sz="1200" i="0" dirty="0" smtClean="0"/>
              <a:t>The scalar fractional rate equation captures the influence of ten thousand nonlinear equations on the behavior of the individual, this suggests an area of application of the FC that has yet to be explored.</a:t>
            </a:r>
            <a:endParaRPr lang="en-US" sz="1200" i="0" dirty="0" smtClean="0"/>
          </a:p>
        </p:txBody>
      </p:sp>
      <p:sp>
        <p:nvSpPr>
          <p:cNvPr id="6" name="Slide Number Placeholder 3"/>
          <p:cNvSpPr>
            <a:spLocks noGrp="1"/>
          </p:cNvSpPr>
          <p:nvPr>
            <p:ph type="sldNum" sz="quarter" idx="5"/>
          </p:nvPr>
        </p:nvSpPr>
        <p:spPr>
          <a:xfrm>
            <a:off x="3947762" y="8985955"/>
            <a:ext cx="3038475" cy="286280"/>
          </a:xfrm>
          <a:prstGeom prst="rect">
            <a:avLst/>
          </a:prstGeom>
        </p:spPr>
        <p:txBody>
          <a:bodyPr vert="horz" lIns="91431" tIns="45715" rIns="0" bIns="0" rtlCol="0" anchor="b"/>
          <a:lstStyle>
            <a:lvl1pPr algn="r">
              <a:defRPr sz="1100" b="0">
                <a:solidFill>
                  <a:schemeClr val="bg1">
                    <a:lumMod val="50000"/>
                  </a:schemeClr>
                </a:solidFill>
                <a:latin typeface="Arial" charset="0"/>
                <a:cs typeface="Arial" charset="0"/>
              </a:defRPr>
            </a:lvl1pPr>
          </a:lstStyle>
          <a:p>
            <a:pPr>
              <a:defRPr/>
            </a:pPr>
            <a:fld id="{96D1D262-AE29-438A-A78F-94272B09A8C4}" type="slidenum">
              <a:rPr lang="en-US" smtClean="0">
                <a:solidFill>
                  <a:srgbClr val="FFFFFF">
                    <a:lumMod val="50000"/>
                  </a:srgbClr>
                </a:solidFill>
              </a:rPr>
              <a:pPr>
                <a:defRPr/>
              </a:pPr>
              <a:t>11</a:t>
            </a:fld>
            <a:endParaRPr lang="en-US" dirty="0">
              <a:solidFill>
                <a:srgbClr val="FFFFFF">
                  <a:lumMod val="50000"/>
                </a:srgbClr>
              </a:solidFill>
            </a:endParaRPr>
          </a:p>
        </p:txBody>
      </p:sp>
    </p:spTree>
    <p:extLst>
      <p:ext uri="{BB962C8B-B14F-4D97-AF65-F5344CB8AC3E}">
        <p14:creationId xmlns:p14="http://schemas.microsoft.com/office/powerpoint/2010/main" val="89160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Information sciences is another of these collective terms. One development that caught my eye was the generalization of the Poisson distribution to a fractional Poisson process developed by </a:t>
            </a:r>
            <a:r>
              <a:rPr lang="en-US" sz="1200" dirty="0" err="1" smtClean="0"/>
              <a:t>Laskin</a:t>
            </a:r>
            <a:r>
              <a:rPr lang="en-US" sz="1200" dirty="0" smtClean="0"/>
              <a:t>. The analytic form for the probability distribution function is in terms of the derivative of the </a:t>
            </a:r>
            <a:r>
              <a:rPr lang="en-US" sz="1200" dirty="0" err="1" smtClean="0"/>
              <a:t>Mittag-Leffler</a:t>
            </a:r>
            <a:r>
              <a:rPr lang="en-US" sz="1200" dirty="0" smtClean="0"/>
              <a:t> function. At early times the distribution looks nearly Poisson, but at late times the distribution becomes inverse power law, independently of the number.</a:t>
            </a:r>
          </a:p>
          <a:p>
            <a:pPr algn="just">
              <a:lnSpc>
                <a:spcPct val="150000"/>
              </a:lnSpc>
            </a:pPr>
            <a:r>
              <a:rPr lang="en-US" sz="1200" dirty="0"/>
              <a:t>	</a:t>
            </a:r>
            <a:r>
              <a:rPr lang="en-US" sz="1200" dirty="0" smtClean="0"/>
              <a:t>A little thought would convince you that a sequence of message at early times would appear to be almost Poisson, however at late times it would appear to have an intermittent or </a:t>
            </a:r>
            <a:r>
              <a:rPr lang="en-US" sz="1200" dirty="0" err="1" smtClean="0"/>
              <a:t>bursty</a:t>
            </a:r>
            <a:r>
              <a:rPr lang="en-US" sz="1200" dirty="0" smtClean="0"/>
              <a:t> nature.  Without the FPP such a time series would be interpreted as two distinct processes. This probably has implications for signal processing that is beyond my ken. </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12</a:t>
            </a:fld>
            <a:endParaRPr lang="en-US"/>
          </a:p>
        </p:txBody>
      </p:sp>
    </p:spTree>
    <p:extLst>
      <p:ext uri="{BB962C8B-B14F-4D97-AF65-F5344CB8AC3E}">
        <p14:creationId xmlns:p14="http://schemas.microsoft.com/office/powerpoint/2010/main" val="102685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Computational sciences is often viewed as an incremental science, improving on existing algorithms in an evolutionary way. Fractional calculus can be seen to have an impact here as well. For example, in the century old problem of classical diffusion, it is seen that 25 years before Einstein solved the diffusion equation, Basset showed that the dynamic equation was a fractional equation of motion, what we now call a fractional Langevin equation. The solution at short times is very different from classical diffusion and has been verified experimentally.</a:t>
            </a:r>
          </a:p>
          <a:p>
            <a:pPr algn="just">
              <a:lnSpc>
                <a:spcPct val="150000"/>
              </a:lnSpc>
            </a:pPr>
            <a:r>
              <a:rPr lang="en-US" sz="1200" dirty="0"/>
              <a:t>	</a:t>
            </a:r>
            <a:r>
              <a:rPr lang="en-US" sz="1200" dirty="0" smtClean="0"/>
              <a:t>The fractional dynamic equations, such as those for fractional Brownian motion, are replaced by fractional kinetic or phase space equations for the probability density, as in the case of homogeneous turbulence. The fully fractional kinetic equation has an exact solution of the scaling form indicated. When alpha=1 and beta is less than two it gives levy statistics for homogeneous turbulence. It also replaces energy Kolmogorov scaling with Kolmogorov-Levy scaling. </a:t>
            </a:r>
          </a:p>
          <a:p>
            <a:pPr algn="just">
              <a:lnSpc>
                <a:spcPct val="150000"/>
              </a:lnSpc>
            </a:pPr>
            <a:r>
              <a:rPr lang="en-US" sz="1200" dirty="0"/>
              <a:t>	</a:t>
            </a:r>
            <a:r>
              <a:rPr lang="en-US" sz="1200" dirty="0" smtClean="0"/>
              <a:t>Here again the domain of turbulence, one of the mysteries of fluid mechanics, is wide open to application, as a number of people in this audience are well aware.</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13</a:t>
            </a:fld>
            <a:endParaRPr lang="en-US"/>
          </a:p>
        </p:txBody>
      </p:sp>
    </p:spTree>
    <p:extLst>
      <p:ext uri="{BB962C8B-B14F-4D97-AF65-F5344CB8AC3E}">
        <p14:creationId xmlns:p14="http://schemas.microsoft.com/office/powerpoint/2010/main" val="283876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Sciences-for-Maneuver is another catchy title for all the things we do not understand about mobility, including getting stuck in the mud.</a:t>
            </a:r>
          </a:p>
          <a:p>
            <a:pPr algn="just">
              <a:lnSpc>
                <a:spcPct val="150000"/>
              </a:lnSpc>
            </a:pPr>
            <a:r>
              <a:rPr lang="en-US" sz="1200" dirty="0"/>
              <a:t>	</a:t>
            </a:r>
            <a:r>
              <a:rPr lang="en-US" sz="1200" dirty="0" smtClean="0"/>
              <a:t>An example of the use of the fractional calculus is in the design of UAVs where in nature’s world the wing span and total body weight of birds satisfy an allometry relation. We have found that such universal allometry relation are a consequence of the scaling of the underlying PDF.</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14</a:t>
            </a:fld>
            <a:endParaRPr lang="en-US"/>
          </a:p>
        </p:txBody>
      </p:sp>
    </p:spTree>
    <p:extLst>
      <p:ext uri="{BB962C8B-B14F-4D97-AF65-F5344CB8AC3E}">
        <p14:creationId xmlns:p14="http://schemas.microsoft.com/office/powerpoint/2010/main" val="381002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Materials research is concerned with the next generation of materials and their design. The understanding of viscoelastic materials that has benefitted greatly from the fractional calculus. The properties of other non-Newtonian materials, such as response characteristics of cartilage to trauma could benefit from fractional modeling. </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15</a:t>
            </a:fld>
            <a:endParaRPr lang="en-US"/>
          </a:p>
        </p:txBody>
      </p:sp>
    </p:spTree>
    <p:extLst>
      <p:ext uri="{BB962C8B-B14F-4D97-AF65-F5344CB8AC3E}">
        <p14:creationId xmlns:p14="http://schemas.microsoft.com/office/powerpoint/2010/main" val="107377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smtClean="0"/>
              <a:t>	Sciences-for-Lethality and Protection is another polyglot.</a:t>
            </a:r>
          </a:p>
          <a:p>
            <a:pPr>
              <a:lnSpc>
                <a:spcPct val="150000"/>
              </a:lnSpc>
            </a:pPr>
            <a:r>
              <a:rPr lang="en-US" sz="1200" dirty="0"/>
              <a:t>	</a:t>
            </a:r>
            <a:r>
              <a:rPr lang="en-US" sz="1200" dirty="0" smtClean="0"/>
              <a:t>The fractional reaction-diffusion equation has given rise to new insights into disruptive energetics, that is to understand how things go ‘boom’.</a:t>
            </a:r>
          </a:p>
          <a:p>
            <a:pPr>
              <a:lnSpc>
                <a:spcPct val="150000"/>
              </a:lnSpc>
            </a:pPr>
            <a:r>
              <a:rPr lang="en-US" sz="1200" dirty="0"/>
              <a:t>	</a:t>
            </a:r>
            <a:r>
              <a:rPr lang="en-US" sz="1200" dirty="0" smtClean="0"/>
              <a:t>Here again, we see that into which ARL research </a:t>
            </a:r>
            <a:r>
              <a:rPr lang="en-US" sz="1200" dirty="0" err="1" smtClean="0"/>
              <a:t>campigns</a:t>
            </a:r>
            <a:r>
              <a:rPr lang="en-US" sz="1200" dirty="0" smtClean="0"/>
              <a:t> applications are put is not unique. Under the rubric of protection and battlefield injury mechanisms we can put the treatment of wounds, healing, traumatic brain injury and even post traumatic stress disorder (PTSD). The fractional calculus can model the response of biomaterials to violent disruption, as well as the socio-psychological response to trauma.</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16</a:t>
            </a:fld>
            <a:endParaRPr lang="en-US"/>
          </a:p>
        </p:txBody>
      </p:sp>
    </p:spTree>
    <p:extLst>
      <p:ext uri="{BB962C8B-B14F-4D97-AF65-F5344CB8AC3E}">
        <p14:creationId xmlns:p14="http://schemas.microsoft.com/office/powerpoint/2010/main" val="40172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smtClean="0"/>
              <a:t>	Assessment and analysis develops new tools to determine how well we are doing with the applications of the new science to problems of interest to the Army. How does the prediction of success, or more importantly, the prediction of failure depend on the statistics of uncertainty? The fractional Poisson process immediately comes to mind to replace Poisson statistics as the basis for a new theory of failure.</a:t>
            </a:r>
          </a:p>
          <a:p>
            <a:pPr>
              <a:lnSpc>
                <a:spcPct val="150000"/>
              </a:lnSpc>
            </a:pPr>
            <a:r>
              <a:rPr lang="en-US" sz="1200" dirty="0" smtClean="0"/>
              <a:t>	Note that the first result of such a new theory is that the rate of failure becomes ill defined. Consequently, the nice one-parameter that characterizes a Poisson process is tossed out and we must determine a new metric to guide the manufacture of widgets.   </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17</a:t>
            </a:fld>
            <a:endParaRPr lang="en-US"/>
          </a:p>
        </p:txBody>
      </p:sp>
    </p:spTree>
    <p:extLst>
      <p:ext uri="{BB962C8B-B14F-4D97-AF65-F5344CB8AC3E}">
        <p14:creationId xmlns:p14="http://schemas.microsoft.com/office/powerpoint/2010/main" val="185820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92ED8-CCFC-408A-969F-4BC7DB76E0FA}" type="slidenum">
              <a:rPr lang="en-US" smtClean="0"/>
              <a:t>18</a:t>
            </a:fld>
            <a:endParaRPr lang="en-US"/>
          </a:p>
        </p:txBody>
      </p:sp>
    </p:spTree>
    <p:extLst>
      <p:ext uri="{BB962C8B-B14F-4D97-AF65-F5344CB8AC3E}">
        <p14:creationId xmlns:p14="http://schemas.microsoft.com/office/powerpoint/2010/main" val="358048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lnSpc>
                <a:spcPct val="150000"/>
              </a:lnSpc>
              <a:buNone/>
            </a:pPr>
            <a:r>
              <a:rPr lang="en-US" sz="1200" dirty="0" smtClean="0"/>
              <a:t>	I will start things off by outlining some of the things in mathematics  that the Army Research Office is interested in supporting and hopefully you will see how that relates to your own research interests.</a:t>
            </a:r>
          </a:p>
          <a:p>
            <a:pPr marL="0" lvl="1" indent="0" algn="just">
              <a:lnSpc>
                <a:spcPct val="150000"/>
              </a:lnSpc>
              <a:buNone/>
            </a:pPr>
            <a:r>
              <a:rPr lang="en-US" sz="1200" dirty="0"/>
              <a:t>	</a:t>
            </a:r>
            <a:r>
              <a:rPr lang="en-US" sz="1200" dirty="0" smtClean="0"/>
              <a:t>I will give a rapid overview of the research support philosophy of ARO and more specifically of the Mathematics Division. My hope is to convey a sense of the far reaching research vision, rather than focusing on any particular program. Also to bring out how complexity is always in the background entailing the use of the fractional calculus. </a:t>
            </a:r>
          </a:p>
          <a:p>
            <a:pPr marL="0" lvl="1" indent="0" algn="just">
              <a:lnSpc>
                <a:spcPct val="150000"/>
              </a:lnSpc>
              <a:buNone/>
            </a:pPr>
            <a:r>
              <a:rPr lang="en-US" sz="1200" dirty="0"/>
              <a:t>	</a:t>
            </a:r>
            <a:r>
              <a:rPr lang="en-US" sz="1200" dirty="0" smtClean="0"/>
              <a:t>The camera will then pan out to capture the research vision of the Army Research Laboratory, of which ARO is a part. Then to argue how the fractional calculus may contribute to each of these research campaign areas.</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2</a:t>
            </a:fld>
            <a:endParaRPr lang="en-US"/>
          </a:p>
        </p:txBody>
      </p:sp>
    </p:spTree>
    <p:extLst>
      <p:ext uri="{BB962C8B-B14F-4D97-AF65-F5344CB8AC3E}">
        <p14:creationId xmlns:p14="http://schemas.microsoft.com/office/powerpoint/2010/main" val="119508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The research investment strategy of ARL/ARO has as its goal the balance between short-term and long-term research interests. In the short term research is driven by technological challenges, or the incremental advancement of science. In the figure this is symbolized by da Vinci’s design of a giant bow, intended to breach a castle wall. Note the man in the foreground to give a measure of scale. This is an evolutionary improvement on already existing technology and ripples outward to modify the landscape.</a:t>
            </a:r>
          </a:p>
          <a:p>
            <a:pPr algn="just">
              <a:lnSpc>
                <a:spcPct val="150000"/>
              </a:lnSpc>
            </a:pPr>
            <a:r>
              <a:rPr lang="en-US" sz="1200" dirty="0"/>
              <a:t>	</a:t>
            </a:r>
            <a:r>
              <a:rPr lang="en-US" sz="1200" dirty="0" smtClean="0"/>
              <a:t>In the long-term we have opportunity driven research, here symbolized by da Vinci’s design of a helicopter; rendered a full four hundred years before the rest of science could catchup. Here ARO invests in scientific breakthroughs to produce revolutionary new capabilities; transforming the ripple into a tsunami.</a:t>
            </a:r>
          </a:p>
          <a:p>
            <a:pPr algn="just">
              <a:lnSpc>
                <a:spcPct val="150000"/>
              </a:lnSpc>
            </a:pPr>
            <a:r>
              <a:rPr lang="en-US" sz="1200" dirty="0"/>
              <a:t>	</a:t>
            </a:r>
            <a:r>
              <a:rPr lang="en-US" sz="1200" dirty="0" smtClean="0"/>
              <a:t>This is the hope for the present workshop. If a single revolutionary idea emerges from the presentations and discussions, we will have beaten the odds.</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3</a:t>
            </a:fld>
            <a:endParaRPr lang="en-US"/>
          </a:p>
        </p:txBody>
      </p:sp>
    </p:spTree>
    <p:extLst>
      <p:ext uri="{BB962C8B-B14F-4D97-AF65-F5344CB8AC3E}">
        <p14:creationId xmlns:p14="http://schemas.microsoft.com/office/powerpoint/2010/main" val="286917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The mathematics division of ARO consists of four project areas that in one way or another recognize the importance of complexity, as the motivator for the development of new mathematical tools. </a:t>
            </a:r>
          </a:p>
          <a:p>
            <a:pPr algn="just">
              <a:lnSpc>
                <a:spcPct val="150000"/>
              </a:lnSpc>
            </a:pPr>
            <a:r>
              <a:rPr lang="en-US" sz="1200" dirty="0"/>
              <a:t>	</a:t>
            </a:r>
            <a:r>
              <a:rPr lang="en-US" sz="1200" dirty="0" smtClean="0"/>
              <a:t>Probability and statistics seeks to understand the scientific implications of inverse  power law distributions and the importance of the order in which operations are performed in uncertain environments. Even the computational mathematics program the complexity of turbulence motivated an investment into the numerical solutions of fractional partial differential equations.</a:t>
            </a:r>
          </a:p>
          <a:p>
            <a:pPr algn="just">
              <a:lnSpc>
                <a:spcPct val="150000"/>
              </a:lnSpc>
            </a:pPr>
            <a:r>
              <a:rPr lang="en-US" sz="1200" dirty="0"/>
              <a:t>	</a:t>
            </a:r>
            <a:r>
              <a:rPr lang="en-US" sz="1200" dirty="0" smtClean="0"/>
              <a:t>I do not present these programs here to review them in any way, but to provide you with a glimpse of where your view of the applications of the fractional calculus might find a receptive ear. For example, how might the non-Newtonian materials in the biomathematics program give rise to new theories of wound healing, traumatic brain injury, or even to new laws of biology.</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4</a:t>
            </a:fld>
            <a:endParaRPr lang="en-US"/>
          </a:p>
        </p:txBody>
      </p:sp>
    </p:spTree>
    <p:extLst>
      <p:ext uri="{BB962C8B-B14F-4D97-AF65-F5344CB8AC3E}">
        <p14:creationId xmlns:p14="http://schemas.microsoft.com/office/powerpoint/2010/main" val="409643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smtClean="0"/>
              <a:t>	Fractional calculus can help the scientific disciplines formulate and solve problems that violate the underlying assumptions of their traditional models. Phenomena that are too big, too small, depend on behavior that is remote in space or time, that is explicitly too complex or too dangerous.</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5</a:t>
            </a:fld>
            <a:endParaRPr lang="en-US"/>
          </a:p>
        </p:txBody>
      </p:sp>
    </p:spTree>
    <p:extLst>
      <p:ext uri="{BB962C8B-B14F-4D97-AF65-F5344CB8AC3E}">
        <p14:creationId xmlns:p14="http://schemas.microsoft.com/office/powerpoint/2010/main" val="388361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sldNum" sz="quarter" idx="5"/>
          </p:nvPr>
        </p:nvSpPr>
        <p:spPr>
          <a:xfrm>
            <a:off x="3947761" y="8985955"/>
            <a:ext cx="3038475" cy="286280"/>
          </a:xfrm>
          <a:prstGeom prst="rect">
            <a:avLst/>
          </a:prstGeom>
        </p:spPr>
        <p:txBody>
          <a:bodyPr vert="horz" lIns="91431" tIns="45715" rIns="0" bIns="0" rtlCol="0" anchor="b"/>
          <a:lstStyle>
            <a:lvl1pPr algn="r">
              <a:defRPr sz="1100" b="0">
                <a:solidFill>
                  <a:schemeClr val="bg1">
                    <a:lumMod val="50000"/>
                  </a:schemeClr>
                </a:solidFill>
                <a:latin typeface="Arial" charset="0"/>
                <a:cs typeface="Arial" charset="0"/>
              </a:defRPr>
            </a:lvl1pPr>
          </a:lstStyle>
          <a:p>
            <a:pPr>
              <a:defRPr/>
            </a:pPr>
            <a:fld id="{96D1D262-AE29-438A-A78F-94272B09A8C4}" type="slidenum">
              <a:rPr lang="en-US" smtClean="0">
                <a:solidFill>
                  <a:srgbClr val="FFFFFF">
                    <a:lumMod val="50000"/>
                  </a:srgbClr>
                </a:solidFill>
              </a:rPr>
              <a:pPr>
                <a:defRPr/>
              </a:pPr>
              <a:t>6</a:t>
            </a:fld>
            <a:endParaRPr lang="en-US" dirty="0">
              <a:solidFill>
                <a:srgbClr val="FFFFFF">
                  <a:lumMod val="50000"/>
                </a:srgbClr>
              </a:solidFill>
            </a:endParaRPr>
          </a:p>
        </p:txBody>
      </p:sp>
      <p:sp>
        <p:nvSpPr>
          <p:cNvPr id="4" name="Notes Placeholder 3"/>
          <p:cNvSpPr>
            <a:spLocks noGrp="1"/>
          </p:cNvSpPr>
          <p:nvPr>
            <p:ph type="body" sz="quarter" idx="10"/>
          </p:nvPr>
        </p:nvSpPr>
        <p:spPr/>
        <p:txBody>
          <a:bodyPr/>
          <a:lstStyle/>
          <a:p>
            <a:pPr algn="just">
              <a:lnSpc>
                <a:spcPct val="150000"/>
              </a:lnSpc>
            </a:pPr>
            <a:r>
              <a:rPr lang="en-US" sz="1200" dirty="0"/>
              <a:t>	</a:t>
            </a:r>
            <a:r>
              <a:rPr lang="en-US" sz="1200" dirty="0" smtClean="0"/>
              <a:t>The various ways complexity is manifest as a research barrier are indicated. Much of this was anticipated by the late Benoit Mandelbrot in his generalization of Brownian motion to fractional Brownian motion, where he used the fractional calculus to incorporate memory into statistical time series.</a:t>
            </a:r>
          </a:p>
          <a:p>
            <a:pPr algn="just">
              <a:lnSpc>
                <a:spcPct val="150000"/>
              </a:lnSpc>
            </a:pPr>
            <a:r>
              <a:rPr lang="en-US" sz="1200" dirty="0"/>
              <a:t>	</a:t>
            </a:r>
            <a:r>
              <a:rPr lang="en-US" sz="1200" dirty="0" smtClean="0"/>
              <a:t>The scale-free aspect of fractal processes makes them unsuitable to be represented by analytic function</a:t>
            </a:r>
            <a:r>
              <a:rPr lang="en-US" dirty="0" smtClean="0"/>
              <a:t>. </a:t>
            </a:r>
            <a:r>
              <a:rPr lang="en-US" sz="1200" dirty="0" smtClean="0"/>
              <a:t>Such non-analytic functions have diverging integer-order derivatives, but have finite fractional derivatives. Consequently, the fractional differential equations are the natural representation for the equations of evolution of fractal phenomena that evolve over time.</a:t>
            </a:r>
          </a:p>
          <a:p>
            <a:pPr algn="just">
              <a:lnSpc>
                <a:spcPct val="150000"/>
              </a:lnSpc>
            </a:pPr>
            <a:r>
              <a:rPr lang="en-US" sz="1200" dirty="0"/>
              <a:t>	</a:t>
            </a:r>
            <a:r>
              <a:rPr lang="en-US" sz="1200" dirty="0" smtClean="0"/>
              <a:t>However, even nonlinear dynamic systems that have chaotic trajectories, have ensemble distribution functions that satisfy fractional kinetic equations. Leading to a fractional probability calculus.</a:t>
            </a:r>
          </a:p>
          <a:p>
            <a:pPr algn="just">
              <a:lnSpc>
                <a:spcPct val="150000"/>
              </a:lnSpc>
            </a:pPr>
            <a:r>
              <a:rPr lang="en-US" sz="1200" dirty="0"/>
              <a:t>	</a:t>
            </a:r>
            <a:r>
              <a:rPr lang="en-US" sz="1200" dirty="0" smtClean="0"/>
              <a:t>How do we make a coherent picture out of all of this?</a:t>
            </a:r>
          </a:p>
          <a:p>
            <a:pPr algn="just">
              <a:lnSpc>
                <a:spcPct val="150000"/>
              </a:lnSpc>
            </a:pPr>
            <a:endParaRPr lang="en-US" sz="1200" dirty="0" smtClean="0"/>
          </a:p>
          <a:p>
            <a:pPr algn="just">
              <a:lnSpc>
                <a:spcPct val="150000"/>
              </a:lnSpc>
            </a:pPr>
            <a:r>
              <a:rPr lang="en-US" sz="1200" dirty="0"/>
              <a:t>	</a:t>
            </a:r>
            <a:endParaRPr lang="en-US" dirty="0" smtClean="0"/>
          </a:p>
        </p:txBody>
      </p:sp>
    </p:spTree>
    <p:extLst>
      <p:ext uri="{BB962C8B-B14F-4D97-AF65-F5344CB8AC3E}">
        <p14:creationId xmlns:p14="http://schemas.microsoft.com/office/powerpoint/2010/main" val="337509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Lest you be lulled into a false sense of security, let me present some additional mathematical models that have unique complexity properties. The complexity of chaos in nonlinear dynamical systems, with its sensitive dependence on initial conditions, is very different from the feedback behavior of homeostasis in systems theory, which shares some characteristics with collective intelligence of networks, that is unlike reactive-diffusive systems.</a:t>
            </a:r>
          </a:p>
          <a:p>
            <a:pPr algn="just">
              <a:lnSpc>
                <a:spcPct val="150000"/>
              </a:lnSpc>
            </a:pPr>
            <a:r>
              <a:rPr lang="en-US" sz="1200" dirty="0"/>
              <a:t>	</a:t>
            </a:r>
            <a:r>
              <a:rPr lang="en-US" sz="1200" dirty="0" smtClean="0"/>
              <a:t>The short answer to the question is no. But let us take a step back to Newton and his version of the differential calculus, fluxions. No where in the Principia is there any mention of fluxions, all the argument are geometrical. Unless one looks very closely and behind those arguments are the differential we know. Thus, the differential calculus is not entailed by classical mechanics, but it is certainly a more natural description than geometry.</a:t>
            </a:r>
          </a:p>
          <a:p>
            <a:pPr algn="just">
              <a:lnSpc>
                <a:spcPct val="150000"/>
              </a:lnSpc>
            </a:pPr>
            <a:r>
              <a:rPr lang="en-US" sz="1200" dirty="0"/>
              <a:t>	</a:t>
            </a:r>
            <a:r>
              <a:rPr lang="en-US" sz="1200" dirty="0" smtClean="0"/>
              <a:t>In the same way the fractional calculus is not entailed by complexity, but is certainly the more natural way to describe the behavior of complex phenomena.</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7</a:t>
            </a:fld>
            <a:endParaRPr lang="en-US"/>
          </a:p>
        </p:txBody>
      </p:sp>
    </p:spTree>
    <p:extLst>
      <p:ext uri="{BB962C8B-B14F-4D97-AF65-F5344CB8AC3E}">
        <p14:creationId xmlns:p14="http://schemas.microsoft.com/office/powerpoint/2010/main" val="156043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The 19</a:t>
            </a:r>
            <a:r>
              <a:rPr lang="en-US" sz="1200" baseline="30000" dirty="0" smtClean="0"/>
              <a:t>th</a:t>
            </a:r>
            <a:r>
              <a:rPr lang="en-US" sz="1200" dirty="0" smtClean="0"/>
              <a:t> century was an era in which analysis blossomed, giving rise to spate of specialized functions associated with such names as </a:t>
            </a:r>
            <a:r>
              <a:rPr lang="en-US" sz="1200" dirty="0" err="1" smtClean="0"/>
              <a:t>Hermite</a:t>
            </a:r>
            <a:r>
              <a:rPr lang="en-US" sz="1200" dirty="0" smtClean="0"/>
              <a:t>, Bessel, Legendre, Laguerre, </a:t>
            </a:r>
            <a:r>
              <a:rPr lang="en-US" sz="1200" dirty="0" err="1" smtClean="0"/>
              <a:t>Weierstrass</a:t>
            </a:r>
            <a:r>
              <a:rPr lang="en-US" sz="1200" dirty="0" smtClean="0"/>
              <a:t> and on and on. Most were associated with the solution to eigenvalue problems.</a:t>
            </a:r>
          </a:p>
          <a:p>
            <a:pPr algn="just">
              <a:lnSpc>
                <a:spcPct val="150000"/>
              </a:lnSpc>
            </a:pPr>
            <a:r>
              <a:rPr lang="en-US" sz="1200" dirty="0"/>
              <a:t>	</a:t>
            </a:r>
            <a:r>
              <a:rPr lang="en-US" sz="1200" dirty="0" smtClean="0"/>
              <a:t>We are now be entering into a similar era for the fractional calculus, with solutions to the fractional </a:t>
            </a:r>
            <a:r>
              <a:rPr lang="en-US" sz="1200" dirty="0"/>
              <a:t>S</a:t>
            </a:r>
            <a:r>
              <a:rPr lang="en-US" sz="1200" dirty="0" smtClean="0"/>
              <a:t>turm-</a:t>
            </a:r>
            <a:r>
              <a:rPr lang="en-US" sz="1200" dirty="0" err="1" smtClean="0"/>
              <a:t>Liouville</a:t>
            </a:r>
            <a:r>
              <a:rPr lang="en-US" sz="1200" dirty="0" smtClean="0"/>
              <a:t> eigenvalue problem, with deference being given to the 19</a:t>
            </a:r>
            <a:r>
              <a:rPr lang="en-US" sz="1200" baseline="30000" dirty="0" smtClean="0"/>
              <a:t>th</a:t>
            </a:r>
            <a:r>
              <a:rPr lang="en-US" sz="1200" dirty="0" smtClean="0"/>
              <a:t> century forerunners, with such names as the Jacobi poly-</a:t>
            </a:r>
            <a:r>
              <a:rPr lang="en-US" sz="1200" dirty="0" err="1" smtClean="0"/>
              <a:t>fractonomials</a:t>
            </a:r>
            <a:r>
              <a:rPr lang="en-US" sz="1200" dirty="0" smtClean="0"/>
              <a:t>; and the tempered Jacobi poly-</a:t>
            </a:r>
            <a:r>
              <a:rPr lang="en-US" sz="1200" dirty="0" err="1" smtClean="0"/>
              <a:t>fractonomials</a:t>
            </a:r>
            <a:r>
              <a:rPr lang="en-US" sz="1200" dirty="0" smtClean="0"/>
              <a:t>. </a:t>
            </a:r>
          </a:p>
          <a:p>
            <a:pPr algn="just">
              <a:lnSpc>
                <a:spcPct val="150000"/>
              </a:lnSpc>
            </a:pPr>
            <a:r>
              <a:rPr lang="en-US" sz="1200" dirty="0"/>
              <a:t>	T</a:t>
            </a:r>
            <a:r>
              <a:rPr lang="en-US" sz="1200" dirty="0" smtClean="0"/>
              <a:t>his is truly an exciting time to witness the development of these new mathematical concepts and to help identify the complex phenomena they describe.</a:t>
            </a:r>
            <a:endParaRPr lang="en-US" sz="1200" dirty="0"/>
          </a:p>
        </p:txBody>
      </p:sp>
      <p:sp>
        <p:nvSpPr>
          <p:cNvPr id="4" name="Slide Number Placeholder 3"/>
          <p:cNvSpPr>
            <a:spLocks noGrp="1"/>
          </p:cNvSpPr>
          <p:nvPr>
            <p:ph type="sldNum" sz="quarter" idx="10"/>
          </p:nvPr>
        </p:nvSpPr>
        <p:spPr/>
        <p:txBody>
          <a:bodyPr/>
          <a:lstStyle/>
          <a:p>
            <a:fld id="{EE392ED8-CCFC-408A-969F-4BC7DB76E0FA}" type="slidenum">
              <a:rPr lang="en-US" smtClean="0"/>
              <a:t>8</a:t>
            </a:fld>
            <a:endParaRPr lang="en-US"/>
          </a:p>
        </p:txBody>
      </p:sp>
    </p:spTree>
    <p:extLst>
      <p:ext uri="{BB962C8B-B14F-4D97-AF65-F5344CB8AC3E}">
        <p14:creationId xmlns:p14="http://schemas.microsoft.com/office/powerpoint/2010/main" val="187418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sldNum" sz="quarter" idx="5"/>
          </p:nvPr>
        </p:nvSpPr>
        <p:spPr>
          <a:xfrm>
            <a:off x="3947761" y="8985955"/>
            <a:ext cx="3038475" cy="286280"/>
          </a:xfrm>
          <a:prstGeom prst="rect">
            <a:avLst/>
          </a:prstGeom>
        </p:spPr>
        <p:txBody>
          <a:bodyPr vert="horz" lIns="91431" tIns="45715" rIns="0" bIns="0" rtlCol="0" anchor="b"/>
          <a:lstStyle>
            <a:lvl1pPr algn="r">
              <a:defRPr sz="1100" b="0">
                <a:solidFill>
                  <a:schemeClr val="bg1">
                    <a:lumMod val="50000"/>
                  </a:schemeClr>
                </a:solidFill>
                <a:latin typeface="Arial" charset="0"/>
                <a:cs typeface="Arial" charset="0"/>
              </a:defRPr>
            </a:lvl1pPr>
          </a:lstStyle>
          <a:p>
            <a:pPr>
              <a:defRPr/>
            </a:pPr>
            <a:fld id="{96D1D262-AE29-438A-A78F-94272B09A8C4}" type="slidenum">
              <a:rPr lang="en-US" smtClean="0">
                <a:solidFill>
                  <a:srgbClr val="FFFFFF">
                    <a:lumMod val="50000"/>
                  </a:srgbClr>
                </a:solidFill>
              </a:rPr>
              <a:pPr>
                <a:defRPr/>
              </a:pPr>
              <a:t>9</a:t>
            </a:fld>
            <a:endParaRPr lang="en-US" dirty="0">
              <a:solidFill>
                <a:srgbClr val="FFFFFF">
                  <a:lumMod val="50000"/>
                </a:srgbClr>
              </a:solidFill>
            </a:endParaRPr>
          </a:p>
        </p:txBody>
      </p:sp>
      <p:sp>
        <p:nvSpPr>
          <p:cNvPr id="4" name="Notes Placeholder 3"/>
          <p:cNvSpPr>
            <a:spLocks noGrp="1"/>
          </p:cNvSpPr>
          <p:nvPr>
            <p:ph type="body" sz="quarter" idx="10"/>
          </p:nvPr>
        </p:nvSpPr>
        <p:spPr/>
        <p:txBody>
          <a:bodyPr/>
          <a:lstStyle/>
          <a:p>
            <a:pPr algn="just">
              <a:lnSpc>
                <a:spcPct val="150000"/>
              </a:lnSpc>
            </a:pPr>
            <a:r>
              <a:rPr lang="en-US" sz="1200" dirty="0" smtClean="0"/>
              <a:t>	Here is a list of phenomena covering 10 disciplines, whose regularity is captured by scaling laws and/or power law distributions. Such behavior has been the hallmark of complexity for many scientists and here I take it to be the harbinger of the fractional calculus. From the inverse power law tail of income first discovered by Pareto and now bears his name, to the distribution of airway diameters in the bronchial tree, to the rank ordering in the number of citations of published papers. The complexity of the underlying phenomena in each of these cases I maintain will lend itself to a fractional calculus description sooner or later.</a:t>
            </a:r>
            <a:endParaRPr lang="en-US" sz="1200" dirty="0"/>
          </a:p>
        </p:txBody>
      </p:sp>
    </p:spTree>
    <p:extLst>
      <p:ext uri="{BB962C8B-B14F-4D97-AF65-F5344CB8AC3E}">
        <p14:creationId xmlns:p14="http://schemas.microsoft.com/office/powerpoint/2010/main" val="113387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015 ARL - Title Slide">
    <p:spTree>
      <p:nvGrpSpPr>
        <p:cNvPr id="1" name=""/>
        <p:cNvGrpSpPr/>
        <p:nvPr/>
      </p:nvGrpSpPr>
      <p:grpSpPr>
        <a:xfrm>
          <a:off x="0" y="0"/>
          <a:ext cx="0" cy="0"/>
          <a:chOff x="0" y="0"/>
          <a:chExt cx="0" cy="0"/>
        </a:xfrm>
      </p:grpSpPr>
      <p:pic>
        <p:nvPicPr>
          <p:cNvPr id="5" name="Picture 4" descr="PPTCoverBkgrd1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Lineage_Vector_Small_BlackRed_Tagline.png"/>
          <p:cNvPicPr>
            <a:picLocks noChangeAspect="1"/>
          </p:cNvPicPr>
          <p:nvPr userDrawn="1"/>
        </p:nvPicPr>
        <p:blipFill>
          <a:blip r:embed="rId3" cstate="print"/>
          <a:stretch>
            <a:fillRect/>
          </a:stretch>
        </p:blipFill>
        <p:spPr>
          <a:xfrm>
            <a:off x="342961" y="661988"/>
            <a:ext cx="4606395" cy="998866"/>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chor="ctr"/>
          <a:lstStyle>
            <a:lvl1pPr>
              <a:defRPr sz="36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16"/>
          <p:cNvSpPr txBox="1">
            <a:spLocks/>
          </p:cNvSpPr>
          <p:nvPr userDrawn="1"/>
        </p:nvSpPr>
        <p:spPr>
          <a:xfrm>
            <a:off x="-17930" y="-29528"/>
            <a:ext cx="9144000" cy="231776"/>
          </a:xfrm>
          <a:prstGeom prst="rect">
            <a:avLst/>
          </a:prstGeom>
        </p:spPr>
        <p:txBody>
          <a:bodyPr/>
          <a:lstStyle/>
          <a:p>
            <a:pPr algn="ctr" fontAlgn="auto">
              <a:spcBef>
                <a:spcPts val="0"/>
              </a:spcBef>
              <a:spcAft>
                <a:spcPts val="0"/>
              </a:spcAft>
              <a:defRPr/>
            </a:pPr>
            <a:r>
              <a:rPr lang="en-US" sz="1000" b="1" dirty="0" smtClean="0">
                <a:solidFill>
                  <a:srgbClr val="000000"/>
                </a:solidFill>
                <a:ea typeface="MS PGothic" pitchFamily="34" charset="-128"/>
              </a:rPr>
              <a:t>UNCLASSIFIED</a:t>
            </a:r>
            <a:endParaRPr lang="en-US" sz="1000" b="1" dirty="0">
              <a:solidFill>
                <a:srgbClr val="000000"/>
              </a:solidFill>
              <a:ea typeface="MS PGothic" pitchFamily="34" charset="-128"/>
            </a:endParaRPr>
          </a:p>
        </p:txBody>
      </p:sp>
      <p:sp>
        <p:nvSpPr>
          <p:cNvPr id="7" name="Footer Placeholder 16"/>
          <p:cNvSpPr txBox="1">
            <a:spLocks/>
          </p:cNvSpPr>
          <p:nvPr userDrawn="1"/>
        </p:nvSpPr>
        <p:spPr>
          <a:xfrm>
            <a:off x="39624" y="6620256"/>
            <a:ext cx="2398776" cy="228600"/>
          </a:xfrm>
          <a:prstGeom prst="rect">
            <a:avLst/>
          </a:prstGeom>
        </p:spPr>
        <p:txBody>
          <a:bodyPr/>
          <a:lstStyle/>
          <a:p>
            <a:pPr fontAlgn="auto">
              <a:spcBef>
                <a:spcPts val="0"/>
              </a:spcBef>
              <a:spcAft>
                <a:spcPts val="0"/>
              </a:spcAft>
              <a:defRPr/>
            </a:pPr>
            <a:r>
              <a:rPr lang="en-US" sz="1000" b="1" dirty="0" smtClean="0">
                <a:solidFill>
                  <a:prstClr val="black"/>
                </a:solidFill>
                <a:ea typeface="MS PGothic" pitchFamily="34" charset="-128"/>
              </a:rPr>
              <a:t>UNCLASSIFIED</a:t>
            </a:r>
            <a:endParaRPr lang="en-US" sz="1000" b="1" dirty="0">
              <a:solidFill>
                <a:prstClr val="black"/>
              </a:solidFill>
              <a:ea typeface="MS PGothic" pitchFamily="34" charset="-128"/>
            </a:endParaRPr>
          </a:p>
        </p:txBody>
      </p:sp>
    </p:spTree>
    <p:extLst>
      <p:ext uri="{BB962C8B-B14F-4D97-AF65-F5344CB8AC3E}">
        <p14:creationId xmlns:p14="http://schemas.microsoft.com/office/powerpoint/2010/main" val="221590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08B6CE4C-F256-488E-A452-C04057813BB9}" type="slidenum">
              <a:rPr lang="en-US" sz="1400">
                <a:solidFill>
                  <a:schemeClr val="tx1">
                    <a:tint val="75000"/>
                  </a:schemeClr>
                </a:solidFill>
                <a:latin typeface="Arial" charset="0"/>
                <a:cs typeface="+mn-cs"/>
              </a:rPr>
              <a:pPr algn="r">
                <a:defRPr/>
              </a:pPr>
              <a:t>‹#›</a:t>
            </a:fld>
            <a:endParaRPr lang="en-US" sz="1400" dirty="0">
              <a:solidFill>
                <a:schemeClr val="tx1">
                  <a:tint val="75000"/>
                </a:schemeClr>
              </a:solidFill>
              <a:latin typeface="Arial" charset="0"/>
              <a:cs typeface="+mn-cs"/>
            </a:endParaRPr>
          </a:p>
        </p:txBody>
      </p:sp>
      <p:sp>
        <p:nvSpPr>
          <p:cNvPr id="2" name="Title 1"/>
          <p:cNvSpPr>
            <a:spLocks noGrp="1"/>
          </p:cNvSpPr>
          <p:nvPr>
            <p:ph type="title"/>
          </p:nvPr>
        </p:nvSpPr>
        <p:spPr>
          <a:xfrm>
            <a:off x="447040" y="40640"/>
            <a:ext cx="8229600" cy="914400"/>
          </a:xfrm>
          <a:prstGeom prst="rect">
            <a:avLst/>
          </a:prstGeom>
        </p:spPr>
        <p:txBody>
          <a:bodyPr anchor="ctr"/>
          <a:lstStyle>
            <a:lvl1pPr>
              <a:lnSpc>
                <a:spcPct val="90000"/>
              </a:lnSpc>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4090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slide 1)">
    <p:spTree>
      <p:nvGrpSpPr>
        <p:cNvPr id="1" name=""/>
        <p:cNvGrpSpPr/>
        <p:nvPr/>
      </p:nvGrpSpPr>
      <p:grpSpPr>
        <a:xfrm>
          <a:off x="0" y="0"/>
          <a:ext cx="0" cy="0"/>
          <a:chOff x="0" y="0"/>
          <a:chExt cx="0" cy="0"/>
        </a:xfrm>
      </p:grpSpPr>
      <p:sp>
        <p:nvSpPr>
          <p:cNvPr id="2" name="Rectangle 1"/>
          <p:cNvSpPr/>
          <p:nvPr userDrawn="1"/>
        </p:nvSpPr>
        <p:spPr bwMode="auto">
          <a:xfrm>
            <a:off x="0" y="0"/>
            <a:ext cx="9144000" cy="1306513"/>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dirty="0">
              <a:solidFill>
                <a:srgbClr val="000000"/>
              </a:solidFill>
              <a:latin typeface="Arial" charset="0"/>
              <a:cs typeface="Arial" charset="0"/>
            </a:endParaRPr>
          </a:p>
        </p:txBody>
      </p:sp>
      <p:pic>
        <p:nvPicPr>
          <p:cNvPr id="3" name="Picture 12" descr="hHeader2"/>
          <p:cNvPicPr>
            <a:picLocks noChangeAspect="1" noChangeArrowheads="1"/>
          </p:cNvPicPr>
          <p:nvPr userDrawn="1"/>
        </p:nvPicPr>
        <p:blipFill>
          <a:blip r:embed="rId2" cstate="print"/>
          <a:srcRect/>
          <a:stretch>
            <a:fillRect/>
          </a:stretch>
        </p:blipFill>
        <p:spPr bwMode="auto">
          <a:xfrm>
            <a:off x="0" y="1816100"/>
            <a:ext cx="9144000" cy="2709863"/>
          </a:xfrm>
          <a:prstGeom prst="rect">
            <a:avLst/>
          </a:prstGeom>
          <a:noFill/>
          <a:ln w="9525">
            <a:noFill/>
            <a:miter lim="800000"/>
            <a:headEnd/>
            <a:tailEnd/>
          </a:ln>
        </p:spPr>
      </p:pic>
      <p:pic>
        <p:nvPicPr>
          <p:cNvPr id="10" name="Picture 9"/>
          <p:cNvPicPr>
            <a:picLocks noChangeAspect="1" noChangeArrowheads="1"/>
          </p:cNvPicPr>
          <p:nvPr userDrawn="1"/>
        </p:nvPicPr>
        <p:blipFill>
          <a:blip r:embed="rId3" cstate="print"/>
          <a:srcRect/>
          <a:stretch>
            <a:fillRect/>
          </a:stretch>
        </p:blipFill>
        <p:spPr bwMode="auto">
          <a:xfrm>
            <a:off x="7637567" y="2232502"/>
            <a:ext cx="1317590" cy="1317590"/>
          </a:xfrm>
          <a:prstGeom prst="rect">
            <a:avLst/>
          </a:prstGeom>
          <a:noFill/>
          <a:ln w="12700">
            <a:noFill/>
            <a:miter lim="800000"/>
            <a:headEnd/>
            <a:tailEnd/>
          </a:ln>
        </p:spPr>
      </p:pic>
      <p:pic>
        <p:nvPicPr>
          <p:cNvPr id="5" name="Picture 4" descr="ARL_Logo_March2012_WhiteGold-darkbkgd-tifflayered-preserve trans.tif"/>
          <p:cNvPicPr>
            <a:picLocks noChangeAspect="1"/>
          </p:cNvPicPr>
          <p:nvPr userDrawn="1"/>
        </p:nvPicPr>
        <p:blipFill>
          <a:blip r:embed="rId4" cstate="print"/>
          <a:stretch>
            <a:fillRect/>
          </a:stretch>
        </p:blipFill>
        <p:spPr>
          <a:xfrm>
            <a:off x="6070600" y="3321050"/>
            <a:ext cx="2309813" cy="874713"/>
          </a:xfrm>
          <a:prstGeom prst="rect">
            <a:avLst/>
          </a:prstGeom>
          <a:effectLst>
            <a:outerShdw blurRad="50800" dist="38100" dir="2700000" algn="tl" rotWithShape="0">
              <a:prstClr val="black">
                <a:alpha val="40000"/>
              </a:prstClr>
            </a:outerShdw>
          </a:effectLst>
        </p:spPr>
      </p:pic>
      <p:sp>
        <p:nvSpPr>
          <p:cNvPr id="8" name="Rectangle 7"/>
          <p:cNvSpPr/>
          <p:nvPr userDrawn="1"/>
        </p:nvSpPr>
        <p:spPr bwMode="auto">
          <a:xfrm>
            <a:off x="0" y="0"/>
            <a:ext cx="9144000" cy="1306513"/>
          </a:xfrm>
          <a:prstGeom prst="rect">
            <a:avLst/>
          </a:prstGeom>
          <a:solidFill>
            <a:srgbClr val="FFFFFF"/>
          </a:solidFill>
          <a:ln w="9525" cap="flat" cmpd="sng" algn="ctr">
            <a:noFill/>
            <a:prstDash val="solid"/>
            <a:round/>
            <a:headEnd type="none" w="med" len="med"/>
            <a:tailEnd type="none" w="med" len="med"/>
          </a:ln>
          <a:effectLst/>
        </p:spPr>
        <p:txBody>
          <a:bodyPr/>
          <a:lstStyle/>
          <a:p>
            <a:pPr>
              <a:defRPr/>
            </a:pPr>
            <a:endParaRPr lang="en-US" sz="1800" b="1" kern="0">
              <a:solidFill>
                <a:srgbClr val="000000"/>
              </a:solidFill>
              <a:latin typeface="Arial" charset="0"/>
              <a:cs typeface="Arial" charset="0"/>
            </a:endParaRPr>
          </a:p>
        </p:txBody>
      </p:sp>
      <p:pic>
        <p:nvPicPr>
          <p:cNvPr id="9" name="Picture 16" descr="logo_usarmy_amc(black-red)"/>
          <p:cNvPicPr>
            <a:picLocks noChangeAspect="1" noChangeArrowheads="1"/>
          </p:cNvPicPr>
          <p:nvPr userDrawn="1"/>
        </p:nvPicPr>
        <p:blipFill>
          <a:blip r:embed="rId5" cstate="print"/>
          <a:srcRect/>
          <a:stretch>
            <a:fillRect/>
          </a:stretch>
        </p:blipFill>
        <p:spPr bwMode="auto">
          <a:xfrm>
            <a:off x="5796082" y="620403"/>
            <a:ext cx="2962018" cy="768781"/>
          </a:xfrm>
          <a:prstGeom prst="rect">
            <a:avLst/>
          </a:prstGeom>
          <a:noFill/>
          <a:ln w="9525">
            <a:noFill/>
            <a:miter lim="800000"/>
            <a:headEnd/>
            <a:tailEnd/>
          </a:ln>
        </p:spPr>
      </p:pic>
      <p:pic>
        <p:nvPicPr>
          <p:cNvPr id="11" name="Picture 10" descr="ArmyLogo-transparent bkgd-png.png"/>
          <p:cNvPicPr>
            <a:picLocks noChangeAspect="1"/>
          </p:cNvPicPr>
          <p:nvPr userDrawn="1"/>
        </p:nvPicPr>
        <p:blipFill>
          <a:blip r:embed="rId6" cstate="print"/>
          <a:stretch>
            <a:fillRect/>
          </a:stretch>
        </p:blipFill>
        <p:spPr>
          <a:xfrm>
            <a:off x="216528" y="125641"/>
            <a:ext cx="1410053" cy="1673739"/>
          </a:xfrm>
          <a:prstGeom prst="rect">
            <a:avLst/>
          </a:prstGeom>
        </p:spPr>
      </p:pic>
      <p:sp>
        <p:nvSpPr>
          <p:cNvPr id="12" name="Rectangle 11"/>
          <p:cNvSpPr/>
          <p:nvPr userDrawn="1"/>
        </p:nvSpPr>
        <p:spPr>
          <a:xfrm>
            <a:off x="0" y="2681585"/>
            <a:ext cx="6619876" cy="1384995"/>
          </a:xfrm>
          <a:prstGeom prst="rect">
            <a:avLst/>
          </a:prstGeom>
        </p:spPr>
        <p:txBody>
          <a:bodyPr wrap="square">
            <a:spAutoFit/>
          </a:bodyPr>
          <a:lstStyle/>
          <a:p>
            <a:pPr eaLnBrk="0" hangingPunct="0"/>
            <a:r>
              <a:rPr lang="en-US" sz="2800" dirty="0" smtClean="0">
                <a:solidFill>
                  <a:srgbClr val="FFFFFF"/>
                </a:solidFill>
                <a:latin typeface="Arial" charset="0"/>
                <a:ea typeface="ＭＳ Ｐゴシック" pitchFamily="34" charset="-128"/>
                <a:cs typeface="Arial" charset="0"/>
              </a:rPr>
              <a:t>9 May 2014</a:t>
            </a:r>
          </a:p>
          <a:p>
            <a:pPr eaLnBrk="0" hangingPunct="0"/>
            <a:r>
              <a:rPr lang="en-US" sz="2800" dirty="0" smtClean="0">
                <a:solidFill>
                  <a:srgbClr val="FFFFFF"/>
                </a:solidFill>
                <a:latin typeface="Arial" charset="0"/>
                <a:ea typeface="ＭＳ Ｐゴシック" pitchFamily="34" charset="-128"/>
                <a:cs typeface="Arial" charset="0"/>
              </a:rPr>
              <a:t>Mathematical Sciences Division Review</a:t>
            </a:r>
          </a:p>
          <a:p>
            <a:pPr eaLnBrk="0" hangingPunct="0"/>
            <a:r>
              <a:rPr lang="en-US" sz="2800" dirty="0" smtClean="0">
                <a:solidFill>
                  <a:srgbClr val="FFFFFF"/>
                </a:solidFill>
                <a:latin typeface="Arial" charset="0"/>
                <a:ea typeface="ＭＳ Ｐゴシック" pitchFamily="34" charset="-128"/>
                <a:cs typeface="Arial" charset="0"/>
              </a:rPr>
              <a:t>Probability &amp; Statistics Program</a:t>
            </a:r>
            <a:endParaRPr lang="en-US" sz="2800" dirty="0">
              <a:solidFill>
                <a:srgbClr val="FFFFFF"/>
              </a:solidFill>
              <a:latin typeface="Arial" charset="0"/>
              <a:ea typeface="ＭＳ Ｐゴシック" pitchFamily="34" charset="-128"/>
              <a:cs typeface="Arial" charset="0"/>
            </a:endParaRPr>
          </a:p>
        </p:txBody>
      </p:sp>
      <p:sp>
        <p:nvSpPr>
          <p:cNvPr id="13" name="Rectangle 12"/>
          <p:cNvSpPr/>
          <p:nvPr userDrawn="1"/>
        </p:nvSpPr>
        <p:spPr>
          <a:xfrm>
            <a:off x="114300" y="4852511"/>
            <a:ext cx="4572000" cy="1477328"/>
          </a:xfrm>
          <a:prstGeom prst="rect">
            <a:avLst/>
          </a:prstGeom>
        </p:spPr>
        <p:txBody>
          <a:bodyPr>
            <a:spAutoFit/>
          </a:bodyPr>
          <a:lstStyle/>
          <a:p>
            <a:pPr>
              <a:tabLst>
                <a:tab pos="4114800" algn="l"/>
              </a:tabLst>
            </a:pPr>
            <a:r>
              <a:rPr lang="en-US" sz="1800" b="1" dirty="0" smtClean="0">
                <a:solidFill>
                  <a:srgbClr val="000000"/>
                </a:solidFill>
                <a:latin typeface="Arial" charset="0"/>
                <a:ea typeface="ＭＳ Ｐゴシック" pitchFamily="34" charset="-128"/>
                <a:cs typeface="Arial" charset="0"/>
              </a:rPr>
              <a:t>Dr. Harry Chang</a:t>
            </a:r>
          </a:p>
          <a:p>
            <a:pPr>
              <a:tabLst>
                <a:tab pos="4114800" algn="l"/>
              </a:tabLst>
            </a:pPr>
            <a:r>
              <a:rPr lang="en-US" sz="1800" dirty="0" smtClean="0">
                <a:solidFill>
                  <a:srgbClr val="000000"/>
                </a:solidFill>
                <a:latin typeface="Arial" charset="0"/>
                <a:ea typeface="ＭＳ Ｐゴシック" pitchFamily="34" charset="-128"/>
                <a:cs typeface="Arial" charset="0"/>
              </a:rPr>
              <a:t>Program Manager, Probability &amp; Statistics</a:t>
            </a:r>
          </a:p>
          <a:p>
            <a:pPr>
              <a:tabLst>
                <a:tab pos="4114800" algn="l"/>
              </a:tabLst>
            </a:pPr>
            <a:r>
              <a:rPr lang="en-US" sz="1800" dirty="0" smtClean="0">
                <a:solidFill>
                  <a:srgbClr val="000000"/>
                </a:solidFill>
                <a:latin typeface="Arial" charset="0"/>
                <a:ea typeface="ＭＳ Ｐゴシック" pitchFamily="34" charset="-128"/>
                <a:cs typeface="Arial" charset="0"/>
              </a:rPr>
              <a:t>Army Research Office</a:t>
            </a:r>
          </a:p>
          <a:p>
            <a:pPr>
              <a:tabLst>
                <a:tab pos="4114800" algn="l"/>
              </a:tabLst>
            </a:pPr>
            <a:r>
              <a:rPr lang="en-US" sz="1800" smtClean="0">
                <a:solidFill>
                  <a:srgbClr val="000000"/>
                </a:solidFill>
                <a:latin typeface="Arial" charset="0"/>
                <a:ea typeface="ＭＳ Ｐゴシック" pitchFamily="34" charset="-128"/>
                <a:cs typeface="Arial" charset="0"/>
              </a:rPr>
              <a:t>mouhsiung.chang.civ@mail.mil</a:t>
            </a:r>
            <a:endParaRPr lang="en-US" sz="1800" dirty="0" smtClean="0">
              <a:solidFill>
                <a:srgbClr val="000000"/>
              </a:solidFill>
              <a:latin typeface="Arial" charset="0"/>
              <a:ea typeface="ＭＳ Ｐゴシック" pitchFamily="34" charset="-128"/>
              <a:cs typeface="Arial" charset="0"/>
            </a:endParaRPr>
          </a:p>
          <a:p>
            <a:pPr>
              <a:tabLst>
                <a:tab pos="4114800" algn="l"/>
              </a:tabLst>
            </a:pPr>
            <a:r>
              <a:rPr lang="en-US" sz="1800" dirty="0" smtClean="0">
                <a:solidFill>
                  <a:srgbClr val="000000"/>
                </a:solidFill>
                <a:latin typeface="Arial" charset="0"/>
                <a:ea typeface="ＭＳ Ｐゴシック" pitchFamily="34" charset="-128"/>
                <a:cs typeface="Arial" charset="0"/>
              </a:rPr>
              <a:t>919-549-4229</a:t>
            </a:r>
            <a:endParaRPr lang="en-US" sz="1800" dirty="0">
              <a:solidFill>
                <a:srgbClr val="000000"/>
              </a:solidFill>
              <a:latin typeface="Arial" charset="0"/>
              <a:ea typeface="ＭＳ Ｐゴシック" pitchFamily="34" charset="-128"/>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hasCustomPrompt="1"/>
          </p:nvPr>
        </p:nvSpPr>
        <p:spPr>
          <a:xfrm>
            <a:off x="0" y="347288"/>
            <a:ext cx="9144000" cy="672419"/>
          </a:xfrm>
          <a:prstGeom prst="rect">
            <a:avLst/>
          </a:prstGeom>
        </p:spPr>
        <p:txBody>
          <a:bodyPr anchor="ctr"/>
          <a:lstStyle>
            <a:lvl1pPr>
              <a:lnSpc>
                <a:spcPct val="90000"/>
              </a:lnSpc>
              <a:defRPr sz="2800">
                <a:solidFill>
                  <a:schemeClr val="bg1"/>
                </a:solidFill>
              </a:defRPr>
            </a:lvl1pPr>
          </a:lstStyle>
          <a:p>
            <a:r>
              <a:rPr lang="en-US" sz="1600" dirty="0" smtClean="0">
                <a:solidFill>
                  <a:schemeClr val="bg1"/>
                </a:solidFill>
              </a:rPr>
              <a:t>Research Thrust </a:t>
            </a:r>
            <a:br>
              <a:rPr lang="en-US" sz="1600" dirty="0" smtClean="0">
                <a:solidFill>
                  <a:schemeClr val="bg1"/>
                </a:solidFill>
              </a:rPr>
            </a:br>
            <a:r>
              <a:rPr lang="en-US" sz="1600" dirty="0" err="1" smtClean="0">
                <a:solidFill>
                  <a:schemeClr val="bg1"/>
                </a:solidFill>
              </a:rPr>
              <a:t>Stochastics</a:t>
            </a:r>
            <a:r>
              <a:rPr lang="en-US" sz="1600" dirty="0" smtClean="0">
                <a:solidFill>
                  <a:schemeClr val="bg1"/>
                </a:solidFill>
              </a:rPr>
              <a:t> and Control: Commutative and Quantum </a:t>
            </a:r>
            <a:br>
              <a:rPr lang="en-US" sz="1600" dirty="0" smtClean="0">
                <a:solidFill>
                  <a:schemeClr val="bg1"/>
                </a:solidFill>
              </a:rPr>
            </a:b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015 ARL - base slides w/ title">
    <p:spTree>
      <p:nvGrpSpPr>
        <p:cNvPr id="1" name=""/>
        <p:cNvGrpSpPr/>
        <p:nvPr/>
      </p:nvGrpSpPr>
      <p:grpSpPr>
        <a:xfrm>
          <a:off x="0" y="0"/>
          <a:ext cx="0" cy="0"/>
          <a:chOff x="0" y="0"/>
          <a:chExt cx="0" cy="0"/>
        </a:xfrm>
      </p:grpSpPr>
      <p:sp>
        <p:nvSpPr>
          <p:cNvPr id="2" name="Title 1"/>
          <p:cNvSpPr>
            <a:spLocks noGrp="1"/>
          </p:cNvSpPr>
          <p:nvPr>
            <p:ph type="title"/>
          </p:nvPr>
        </p:nvSpPr>
        <p:spPr>
          <a:xfrm>
            <a:off x="3352800" y="168537"/>
            <a:ext cx="4876800" cy="533400"/>
          </a:xfrm>
          <a:prstGeom prst="rect">
            <a:avLst/>
          </a:prstGeom>
        </p:spPr>
        <p:txBody>
          <a:bodyPr anchor="ctr"/>
          <a:lstStyle>
            <a:lvl1pPr>
              <a:lnSpc>
                <a:spcPct val="90000"/>
              </a:lnSpc>
              <a:defRPr sz="2200" b="0">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3"/>
          <p:cNvSpPr txBox="1">
            <a:spLocks/>
          </p:cNvSpPr>
          <p:nvPr userDrawn="1"/>
        </p:nvSpPr>
        <p:spPr>
          <a:xfrm>
            <a:off x="8322904" y="6477000"/>
            <a:ext cx="702196" cy="380999"/>
          </a:xfrm>
          <a:prstGeom prst="rect">
            <a:avLst/>
          </a:prstGeom>
        </p:spPr>
        <p:txBody>
          <a:bodyPr anchor="ctr"/>
          <a:lstStyle/>
          <a:p>
            <a:pPr algn="r">
              <a:defRPr/>
            </a:pPr>
            <a:fld id="{1744E0C4-1C6C-4352-86D3-8C0207F0500A}" type="slidenum">
              <a:rPr lang="en-US" sz="1800" b="0">
                <a:solidFill>
                  <a:schemeClr val="bg1"/>
                </a:solidFill>
                <a:cs typeface="+mn-cs"/>
              </a:rPr>
              <a:pPr algn="r">
                <a:defRPr/>
              </a:pPr>
              <a:t>‹#›</a:t>
            </a:fld>
            <a:endParaRPr lang="en-US" sz="1800" b="0" dirty="0">
              <a:solidFill>
                <a:schemeClr val="bg1"/>
              </a:solidFill>
              <a:cs typeface="+mn-cs"/>
            </a:endParaRPr>
          </a:p>
        </p:txBody>
      </p:sp>
    </p:spTree>
    <p:extLst>
      <p:ext uri="{BB962C8B-B14F-4D97-AF65-F5344CB8AC3E}">
        <p14:creationId xmlns:p14="http://schemas.microsoft.com/office/powerpoint/2010/main" val="12537978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letely blank (all white background)">
    <p:spTree>
      <p:nvGrpSpPr>
        <p:cNvPr id="1" name=""/>
        <p:cNvGrpSpPr/>
        <p:nvPr/>
      </p:nvGrpSpPr>
      <p:grpSpPr>
        <a:xfrm>
          <a:off x="0" y="0"/>
          <a:ext cx="0" cy="0"/>
          <a:chOff x="0" y="0"/>
          <a:chExt cx="0" cy="0"/>
        </a:xfrm>
      </p:grpSpPr>
      <p:sp>
        <p:nvSpPr>
          <p:cNvPr id="2" name="Rectangle 1"/>
          <p:cNvSpPr/>
          <p:nvPr userDrawn="1"/>
        </p:nvSpPr>
        <p:spPr bwMode="auto">
          <a:xfrm>
            <a:off x="0" y="0"/>
            <a:ext cx="9144000" cy="1133475"/>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a:solidFill>
                <a:srgbClr val="000000"/>
              </a:solidFill>
              <a:latin typeface="Arial" charset="0"/>
              <a:cs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bar (no title box)">
    <p:spTree>
      <p:nvGrpSpPr>
        <p:cNvPr id="1" name=""/>
        <p:cNvGrpSpPr/>
        <p:nvPr/>
      </p:nvGrpSpPr>
      <p:grpSpPr>
        <a:xfrm>
          <a:off x="0" y="0"/>
          <a:ext cx="0" cy="0"/>
          <a:chOff x="0" y="0"/>
          <a:chExt cx="0" cy="0"/>
        </a:xfrm>
      </p:grpSpPr>
      <p:sp>
        <p:nvSpPr>
          <p:cNvPr id="8" name="Slide Number Placeholder 3"/>
          <p:cNvSpPr txBox="1">
            <a:spLocks/>
          </p:cNvSpPr>
          <p:nvPr userDrawn="1"/>
        </p:nvSpPr>
        <p:spPr>
          <a:xfrm>
            <a:off x="8183563" y="6507163"/>
            <a:ext cx="925512" cy="307975"/>
          </a:xfrm>
          <a:prstGeom prst="rect">
            <a:avLst/>
          </a:prstGeom>
        </p:spPr>
        <p:txBody>
          <a:bodyPr anchor="ctr"/>
          <a:lstStyle/>
          <a:p>
            <a:pPr algn="r">
              <a:defRPr/>
            </a:pPr>
            <a:fld id="{416189F1-F782-47E4-BD57-3E974C35B8F4}"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rogram slide">
    <p:spTree>
      <p:nvGrpSpPr>
        <p:cNvPr id="1" name=""/>
        <p:cNvGrpSpPr/>
        <p:nvPr/>
      </p:nvGrpSpPr>
      <p:grpSpPr>
        <a:xfrm>
          <a:off x="0" y="0"/>
          <a:ext cx="0" cy="0"/>
          <a:chOff x="0" y="0"/>
          <a:chExt cx="0" cy="0"/>
        </a:xfrm>
      </p:grpSpPr>
      <p:sp>
        <p:nvSpPr>
          <p:cNvPr id="2" name="Slide Number Placeholder 3"/>
          <p:cNvSpPr txBox="1">
            <a:spLocks/>
          </p:cNvSpPr>
          <p:nvPr userDrawn="1"/>
        </p:nvSpPr>
        <p:spPr>
          <a:xfrm>
            <a:off x="8183563" y="6507163"/>
            <a:ext cx="925512" cy="307975"/>
          </a:xfrm>
          <a:prstGeom prst="rect">
            <a:avLst/>
          </a:prstGeom>
        </p:spPr>
        <p:txBody>
          <a:bodyPr anchor="ctr"/>
          <a:lstStyle/>
          <a:p>
            <a:pPr algn="r">
              <a:defRPr/>
            </a:pPr>
            <a:fld id="{6898C177-26FC-4933-80F1-7D4772EB2B46}" type="slidenum">
              <a:rPr lang="en-US" sz="1400">
                <a:solidFill>
                  <a:srgbClr val="898989"/>
                </a:solidFill>
                <a:latin typeface="Arial" charset="0"/>
                <a:cs typeface="Arial" charset="0"/>
              </a:rPr>
              <a:pPr algn="r">
                <a:defRPr/>
              </a:pPr>
              <a:t>‹#›</a:t>
            </a:fld>
            <a:endParaRPr lang="en-US" sz="1400">
              <a:solidFill>
                <a:srgbClr val="898989"/>
              </a:solidFill>
              <a:latin typeface="Arial" charset="0"/>
              <a:cs typeface="Arial"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slide 1)">
    <p:spTree>
      <p:nvGrpSpPr>
        <p:cNvPr id="1" name=""/>
        <p:cNvGrpSpPr/>
        <p:nvPr/>
      </p:nvGrpSpPr>
      <p:grpSpPr>
        <a:xfrm>
          <a:off x="0" y="0"/>
          <a:ext cx="0" cy="0"/>
          <a:chOff x="0" y="0"/>
          <a:chExt cx="0" cy="0"/>
        </a:xfrm>
      </p:grpSpPr>
      <p:sp>
        <p:nvSpPr>
          <p:cNvPr id="2" name="Rectangle 1"/>
          <p:cNvSpPr/>
          <p:nvPr userDrawn="1"/>
        </p:nvSpPr>
        <p:spPr bwMode="auto">
          <a:xfrm>
            <a:off x="0" y="0"/>
            <a:ext cx="9144000" cy="1306513"/>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dirty="0">
              <a:solidFill>
                <a:srgbClr val="000000"/>
              </a:solidFill>
              <a:latin typeface="Arial" charset="0"/>
              <a:cs typeface="Arial" charset="0"/>
            </a:endParaRPr>
          </a:p>
        </p:txBody>
      </p:sp>
      <p:pic>
        <p:nvPicPr>
          <p:cNvPr id="3" name="Picture 12" descr="hHeader2"/>
          <p:cNvPicPr>
            <a:picLocks noChangeAspect="1" noChangeArrowheads="1"/>
          </p:cNvPicPr>
          <p:nvPr userDrawn="1"/>
        </p:nvPicPr>
        <p:blipFill>
          <a:blip r:embed="rId2" cstate="print"/>
          <a:srcRect/>
          <a:stretch>
            <a:fillRect/>
          </a:stretch>
        </p:blipFill>
        <p:spPr bwMode="auto">
          <a:xfrm>
            <a:off x="0" y="1816100"/>
            <a:ext cx="9144000" cy="2709863"/>
          </a:xfrm>
          <a:prstGeom prst="rect">
            <a:avLst/>
          </a:prstGeom>
          <a:noFill/>
          <a:ln w="9525">
            <a:noFill/>
            <a:miter lim="800000"/>
            <a:headEnd/>
            <a:tailEnd/>
          </a:ln>
        </p:spPr>
      </p:pic>
      <p:pic>
        <p:nvPicPr>
          <p:cNvPr id="10" name="Picture 9"/>
          <p:cNvPicPr>
            <a:picLocks noChangeAspect="1" noChangeArrowheads="1"/>
          </p:cNvPicPr>
          <p:nvPr userDrawn="1"/>
        </p:nvPicPr>
        <p:blipFill>
          <a:blip r:embed="rId3" cstate="print"/>
          <a:srcRect/>
          <a:stretch>
            <a:fillRect/>
          </a:stretch>
        </p:blipFill>
        <p:spPr bwMode="auto">
          <a:xfrm>
            <a:off x="7637567" y="2232502"/>
            <a:ext cx="1317590" cy="1317590"/>
          </a:xfrm>
          <a:prstGeom prst="rect">
            <a:avLst/>
          </a:prstGeom>
          <a:noFill/>
          <a:ln w="12700">
            <a:noFill/>
            <a:miter lim="800000"/>
            <a:headEnd/>
            <a:tailEnd/>
          </a:ln>
        </p:spPr>
      </p:pic>
      <p:pic>
        <p:nvPicPr>
          <p:cNvPr id="5" name="Picture 4" descr="ARL_Logo_March2012_WhiteGold-darkbkgd-tifflayered-preserve trans.tif"/>
          <p:cNvPicPr>
            <a:picLocks noChangeAspect="1"/>
          </p:cNvPicPr>
          <p:nvPr userDrawn="1"/>
        </p:nvPicPr>
        <p:blipFill>
          <a:blip r:embed="rId4" cstate="print"/>
          <a:stretch>
            <a:fillRect/>
          </a:stretch>
        </p:blipFill>
        <p:spPr>
          <a:xfrm>
            <a:off x="6070600" y="3321050"/>
            <a:ext cx="2309813" cy="874713"/>
          </a:xfrm>
          <a:prstGeom prst="rect">
            <a:avLst/>
          </a:prstGeom>
          <a:effectLst>
            <a:outerShdw blurRad="50800" dist="38100" dir="2700000" algn="tl" rotWithShape="0">
              <a:prstClr val="black">
                <a:alpha val="40000"/>
              </a:prstClr>
            </a:outerShdw>
          </a:effectLst>
        </p:spPr>
      </p:pic>
      <p:sp>
        <p:nvSpPr>
          <p:cNvPr id="8" name="Rectangle 7"/>
          <p:cNvSpPr/>
          <p:nvPr userDrawn="1"/>
        </p:nvSpPr>
        <p:spPr bwMode="auto">
          <a:xfrm>
            <a:off x="0" y="0"/>
            <a:ext cx="9144000" cy="1306513"/>
          </a:xfrm>
          <a:prstGeom prst="rect">
            <a:avLst/>
          </a:prstGeom>
          <a:solidFill>
            <a:srgbClr val="FFFFFF"/>
          </a:solidFill>
          <a:ln w="9525" cap="flat" cmpd="sng" algn="ctr">
            <a:noFill/>
            <a:prstDash val="solid"/>
            <a:round/>
            <a:headEnd type="none" w="med" len="med"/>
            <a:tailEnd type="none" w="med" len="med"/>
          </a:ln>
          <a:effectLst/>
        </p:spPr>
        <p:txBody>
          <a:bodyPr/>
          <a:lstStyle/>
          <a:p>
            <a:pPr>
              <a:defRPr/>
            </a:pPr>
            <a:endParaRPr lang="en-US" sz="1800" b="1" kern="0">
              <a:solidFill>
                <a:srgbClr val="000000"/>
              </a:solidFill>
              <a:latin typeface="Arial" charset="0"/>
              <a:cs typeface="Arial" charset="0"/>
            </a:endParaRPr>
          </a:p>
        </p:txBody>
      </p:sp>
      <p:pic>
        <p:nvPicPr>
          <p:cNvPr id="9" name="Picture 16" descr="logo_usarmy_amc(black-red)"/>
          <p:cNvPicPr>
            <a:picLocks noChangeAspect="1" noChangeArrowheads="1"/>
          </p:cNvPicPr>
          <p:nvPr userDrawn="1"/>
        </p:nvPicPr>
        <p:blipFill>
          <a:blip r:embed="rId5" cstate="print"/>
          <a:srcRect/>
          <a:stretch>
            <a:fillRect/>
          </a:stretch>
        </p:blipFill>
        <p:spPr bwMode="auto">
          <a:xfrm>
            <a:off x="5796082" y="620403"/>
            <a:ext cx="2962018" cy="768781"/>
          </a:xfrm>
          <a:prstGeom prst="rect">
            <a:avLst/>
          </a:prstGeom>
          <a:noFill/>
          <a:ln w="9525">
            <a:noFill/>
            <a:miter lim="800000"/>
            <a:headEnd/>
            <a:tailEnd/>
          </a:ln>
        </p:spPr>
      </p:pic>
      <p:pic>
        <p:nvPicPr>
          <p:cNvPr id="11" name="Picture 10" descr="ArmyLogo-transparent bkgd-png.png"/>
          <p:cNvPicPr>
            <a:picLocks noChangeAspect="1"/>
          </p:cNvPicPr>
          <p:nvPr userDrawn="1"/>
        </p:nvPicPr>
        <p:blipFill>
          <a:blip r:embed="rId6" cstate="print"/>
          <a:stretch>
            <a:fillRect/>
          </a:stretch>
        </p:blipFill>
        <p:spPr>
          <a:xfrm>
            <a:off x="216528" y="125641"/>
            <a:ext cx="1410053" cy="1673739"/>
          </a:xfrm>
          <a:prstGeom prst="rect">
            <a:avLst/>
          </a:prstGeom>
        </p:spPr>
      </p:pic>
      <p:sp>
        <p:nvSpPr>
          <p:cNvPr id="12" name="Rectangle 11"/>
          <p:cNvSpPr/>
          <p:nvPr userDrawn="1"/>
        </p:nvSpPr>
        <p:spPr>
          <a:xfrm>
            <a:off x="0" y="2681585"/>
            <a:ext cx="6619876" cy="1384995"/>
          </a:xfrm>
          <a:prstGeom prst="rect">
            <a:avLst/>
          </a:prstGeom>
        </p:spPr>
        <p:txBody>
          <a:bodyPr wrap="square">
            <a:spAutoFit/>
          </a:bodyPr>
          <a:lstStyle/>
          <a:p>
            <a:pPr eaLnBrk="0" hangingPunct="0"/>
            <a:r>
              <a:rPr lang="en-US" sz="2800" dirty="0" smtClean="0">
                <a:solidFill>
                  <a:srgbClr val="FFFFFF"/>
                </a:solidFill>
                <a:latin typeface="Arial" charset="0"/>
                <a:ea typeface="ＭＳ Ｐゴシック" pitchFamily="34" charset="-128"/>
                <a:cs typeface="Arial" charset="0"/>
              </a:rPr>
              <a:t>9 May 2014</a:t>
            </a:r>
          </a:p>
          <a:p>
            <a:pPr eaLnBrk="0" hangingPunct="0"/>
            <a:r>
              <a:rPr lang="en-US" sz="2800" dirty="0" smtClean="0">
                <a:solidFill>
                  <a:srgbClr val="FFFFFF"/>
                </a:solidFill>
                <a:latin typeface="Arial" charset="0"/>
                <a:ea typeface="ＭＳ Ｐゴシック" pitchFamily="34" charset="-128"/>
                <a:cs typeface="Arial" charset="0"/>
              </a:rPr>
              <a:t>Mathematical Sciences Division Review</a:t>
            </a:r>
          </a:p>
          <a:p>
            <a:pPr eaLnBrk="0" hangingPunct="0"/>
            <a:r>
              <a:rPr lang="en-US" sz="2800" dirty="0" smtClean="0">
                <a:solidFill>
                  <a:srgbClr val="FFFFFF"/>
                </a:solidFill>
                <a:latin typeface="Arial" charset="0"/>
                <a:ea typeface="ＭＳ Ｐゴシック" pitchFamily="34" charset="-128"/>
                <a:cs typeface="Arial" charset="0"/>
              </a:rPr>
              <a:t>Probability &amp; Statistics Program</a:t>
            </a:r>
            <a:endParaRPr lang="en-US" sz="2800" dirty="0">
              <a:solidFill>
                <a:srgbClr val="FFFFFF"/>
              </a:solidFill>
              <a:latin typeface="Arial" charset="0"/>
              <a:ea typeface="ＭＳ Ｐゴシック" pitchFamily="34" charset="-128"/>
              <a:cs typeface="Arial" charset="0"/>
            </a:endParaRPr>
          </a:p>
        </p:txBody>
      </p:sp>
      <p:sp>
        <p:nvSpPr>
          <p:cNvPr id="13" name="Rectangle 12"/>
          <p:cNvSpPr/>
          <p:nvPr userDrawn="1"/>
        </p:nvSpPr>
        <p:spPr>
          <a:xfrm>
            <a:off x="114300" y="4852511"/>
            <a:ext cx="4572000" cy="1477328"/>
          </a:xfrm>
          <a:prstGeom prst="rect">
            <a:avLst/>
          </a:prstGeom>
        </p:spPr>
        <p:txBody>
          <a:bodyPr>
            <a:spAutoFit/>
          </a:bodyPr>
          <a:lstStyle/>
          <a:p>
            <a:pPr>
              <a:tabLst>
                <a:tab pos="4114800" algn="l"/>
              </a:tabLst>
            </a:pPr>
            <a:r>
              <a:rPr lang="en-US" sz="1800" b="1" dirty="0" smtClean="0">
                <a:solidFill>
                  <a:srgbClr val="000000"/>
                </a:solidFill>
                <a:latin typeface="Arial" charset="0"/>
                <a:ea typeface="ＭＳ Ｐゴシック" pitchFamily="34" charset="-128"/>
                <a:cs typeface="Arial" charset="0"/>
              </a:rPr>
              <a:t>Dr. Harry Chang</a:t>
            </a:r>
          </a:p>
          <a:p>
            <a:pPr>
              <a:tabLst>
                <a:tab pos="4114800" algn="l"/>
              </a:tabLst>
            </a:pPr>
            <a:r>
              <a:rPr lang="en-US" sz="1800" dirty="0" smtClean="0">
                <a:solidFill>
                  <a:srgbClr val="000000"/>
                </a:solidFill>
                <a:latin typeface="Arial" charset="0"/>
                <a:ea typeface="ＭＳ Ｐゴシック" pitchFamily="34" charset="-128"/>
                <a:cs typeface="Arial" charset="0"/>
              </a:rPr>
              <a:t>Program Manager, Probability &amp; Statistics</a:t>
            </a:r>
          </a:p>
          <a:p>
            <a:pPr>
              <a:tabLst>
                <a:tab pos="4114800" algn="l"/>
              </a:tabLst>
            </a:pPr>
            <a:r>
              <a:rPr lang="en-US" sz="1800" dirty="0" smtClean="0">
                <a:solidFill>
                  <a:srgbClr val="000000"/>
                </a:solidFill>
                <a:latin typeface="Arial" charset="0"/>
                <a:ea typeface="ＭＳ Ｐゴシック" pitchFamily="34" charset="-128"/>
                <a:cs typeface="Arial" charset="0"/>
              </a:rPr>
              <a:t>Army Research Office</a:t>
            </a:r>
          </a:p>
          <a:p>
            <a:pPr>
              <a:tabLst>
                <a:tab pos="4114800" algn="l"/>
              </a:tabLst>
            </a:pPr>
            <a:r>
              <a:rPr lang="en-US" sz="1800" smtClean="0">
                <a:solidFill>
                  <a:srgbClr val="000000"/>
                </a:solidFill>
                <a:latin typeface="Arial" charset="0"/>
                <a:ea typeface="ＭＳ Ｐゴシック" pitchFamily="34" charset="-128"/>
                <a:cs typeface="Arial" charset="0"/>
              </a:rPr>
              <a:t>mouhsiung.chang.civ@mail.mil</a:t>
            </a:r>
            <a:endParaRPr lang="en-US" sz="1800" dirty="0" smtClean="0">
              <a:solidFill>
                <a:srgbClr val="000000"/>
              </a:solidFill>
              <a:latin typeface="Arial" charset="0"/>
              <a:ea typeface="ＭＳ Ｐゴシック" pitchFamily="34" charset="-128"/>
              <a:cs typeface="Arial" charset="0"/>
            </a:endParaRPr>
          </a:p>
          <a:p>
            <a:pPr>
              <a:tabLst>
                <a:tab pos="4114800" algn="l"/>
              </a:tabLst>
            </a:pPr>
            <a:r>
              <a:rPr lang="en-US" sz="1800" dirty="0" smtClean="0">
                <a:solidFill>
                  <a:srgbClr val="000000"/>
                </a:solidFill>
                <a:latin typeface="Arial" charset="0"/>
                <a:ea typeface="ＭＳ Ｐゴシック" pitchFamily="34" charset="-128"/>
                <a:cs typeface="Arial" charset="0"/>
              </a:rPr>
              <a:t>919-549-4229</a:t>
            </a:r>
            <a:endParaRPr lang="en-US" sz="1800" dirty="0">
              <a:solidFill>
                <a:srgbClr val="000000"/>
              </a:solidFill>
              <a:latin typeface="Arial" charset="0"/>
              <a:ea typeface="ＭＳ Ｐゴシック" pitchFamily="34" charset="-128"/>
              <a:cs typeface="Arial"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hasCustomPrompt="1"/>
          </p:nvPr>
        </p:nvSpPr>
        <p:spPr>
          <a:xfrm>
            <a:off x="0" y="347288"/>
            <a:ext cx="9144000" cy="672419"/>
          </a:xfrm>
          <a:prstGeom prst="rect">
            <a:avLst/>
          </a:prstGeom>
        </p:spPr>
        <p:txBody>
          <a:bodyPr anchor="ctr"/>
          <a:lstStyle>
            <a:lvl1pPr>
              <a:lnSpc>
                <a:spcPct val="90000"/>
              </a:lnSpc>
              <a:defRPr sz="2800">
                <a:solidFill>
                  <a:schemeClr val="bg1"/>
                </a:solidFill>
              </a:defRPr>
            </a:lvl1pPr>
          </a:lstStyle>
          <a:p>
            <a:r>
              <a:rPr lang="en-US" sz="1600" dirty="0" smtClean="0">
                <a:solidFill>
                  <a:schemeClr val="bg1"/>
                </a:solidFill>
              </a:rPr>
              <a:t>Research Thrust </a:t>
            </a:r>
            <a:br>
              <a:rPr lang="en-US" sz="1600" dirty="0" smtClean="0">
                <a:solidFill>
                  <a:schemeClr val="bg1"/>
                </a:solidFill>
              </a:rPr>
            </a:br>
            <a:r>
              <a:rPr lang="en-US" sz="1600" dirty="0" err="1" smtClean="0">
                <a:solidFill>
                  <a:schemeClr val="bg1"/>
                </a:solidFill>
              </a:rPr>
              <a:t>Stochastics</a:t>
            </a:r>
            <a:r>
              <a:rPr lang="en-US" sz="1600" dirty="0" smtClean="0">
                <a:solidFill>
                  <a:schemeClr val="bg1"/>
                </a:solidFill>
              </a:rPr>
              <a:t> and Control: Commutative and Quantum </a:t>
            </a:r>
            <a:br>
              <a:rPr lang="en-US" sz="1600" dirty="0" smtClean="0">
                <a:solidFill>
                  <a:schemeClr val="bg1"/>
                </a:solidFill>
              </a:rPr>
            </a:b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015 ARL - Title Slide">
    <p:spTree>
      <p:nvGrpSpPr>
        <p:cNvPr id="1" name=""/>
        <p:cNvGrpSpPr/>
        <p:nvPr/>
      </p:nvGrpSpPr>
      <p:grpSpPr>
        <a:xfrm>
          <a:off x="0" y="0"/>
          <a:ext cx="0" cy="0"/>
          <a:chOff x="0" y="0"/>
          <a:chExt cx="0" cy="0"/>
        </a:xfrm>
      </p:grpSpPr>
      <p:pic>
        <p:nvPicPr>
          <p:cNvPr id="5" name="Picture 4" descr="PPTCoverBkgrd1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Lineage_Vector_Small_BlackRed_Tagline.png"/>
          <p:cNvPicPr>
            <a:picLocks noChangeAspect="1"/>
          </p:cNvPicPr>
          <p:nvPr userDrawn="1"/>
        </p:nvPicPr>
        <p:blipFill>
          <a:blip r:embed="rId3" cstate="print"/>
          <a:stretch>
            <a:fillRect/>
          </a:stretch>
        </p:blipFill>
        <p:spPr>
          <a:xfrm>
            <a:off x="342961" y="661988"/>
            <a:ext cx="4606395" cy="998866"/>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chor="ctr"/>
          <a:lstStyle>
            <a:lvl1pPr>
              <a:defRPr sz="360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59595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16"/>
          <p:cNvSpPr txBox="1">
            <a:spLocks/>
          </p:cNvSpPr>
          <p:nvPr userDrawn="1"/>
        </p:nvSpPr>
        <p:spPr>
          <a:xfrm>
            <a:off x="-17930" y="-29528"/>
            <a:ext cx="9144000" cy="231776"/>
          </a:xfrm>
          <a:prstGeom prst="rect">
            <a:avLst/>
          </a:prstGeom>
        </p:spPr>
        <p:txBody>
          <a:bodyPr/>
          <a:lstStyle/>
          <a:p>
            <a:pPr algn="ctr" fontAlgn="auto">
              <a:spcBef>
                <a:spcPts val="0"/>
              </a:spcBef>
              <a:spcAft>
                <a:spcPts val="0"/>
              </a:spcAft>
              <a:defRPr/>
            </a:pPr>
            <a:r>
              <a:rPr lang="en-US" sz="1000" b="1" dirty="0" smtClean="0">
                <a:solidFill>
                  <a:srgbClr val="000000"/>
                </a:solidFill>
                <a:ea typeface="MS PGothic" pitchFamily="34" charset="-128"/>
              </a:rPr>
              <a:t>UNCLASSIFIED</a:t>
            </a:r>
            <a:endParaRPr lang="en-US" sz="1000" b="1" dirty="0">
              <a:solidFill>
                <a:srgbClr val="000000"/>
              </a:solidFill>
              <a:ea typeface="MS PGothic" pitchFamily="34" charset="-128"/>
            </a:endParaRPr>
          </a:p>
        </p:txBody>
      </p:sp>
      <p:sp>
        <p:nvSpPr>
          <p:cNvPr id="7" name="Footer Placeholder 16"/>
          <p:cNvSpPr txBox="1">
            <a:spLocks/>
          </p:cNvSpPr>
          <p:nvPr userDrawn="1"/>
        </p:nvSpPr>
        <p:spPr>
          <a:xfrm>
            <a:off x="39624" y="6620256"/>
            <a:ext cx="2398776" cy="228600"/>
          </a:xfrm>
          <a:prstGeom prst="rect">
            <a:avLst/>
          </a:prstGeom>
        </p:spPr>
        <p:txBody>
          <a:bodyPr/>
          <a:lstStyle/>
          <a:p>
            <a:pPr fontAlgn="auto">
              <a:spcBef>
                <a:spcPts val="0"/>
              </a:spcBef>
              <a:spcAft>
                <a:spcPts val="0"/>
              </a:spcAft>
              <a:defRPr/>
            </a:pPr>
            <a:r>
              <a:rPr lang="en-US" sz="1000" b="1" dirty="0" smtClean="0">
                <a:solidFill>
                  <a:prstClr val="black"/>
                </a:solidFill>
                <a:ea typeface="MS PGothic" pitchFamily="34" charset="-128"/>
              </a:rPr>
              <a:t>UNCLASSIFIED</a:t>
            </a:r>
            <a:endParaRPr lang="en-US" sz="1000" b="1" dirty="0">
              <a:solidFill>
                <a:prstClr val="black"/>
              </a:solidFill>
              <a:ea typeface="MS PGothic" pitchFamily="34" charset="-128"/>
            </a:endParaRPr>
          </a:p>
        </p:txBody>
      </p:sp>
    </p:spTree>
    <p:extLst>
      <p:ext uri="{BB962C8B-B14F-4D97-AF65-F5344CB8AC3E}">
        <p14:creationId xmlns:p14="http://schemas.microsoft.com/office/powerpoint/2010/main" val="20401850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letely blank (all white background)">
    <p:spTree>
      <p:nvGrpSpPr>
        <p:cNvPr id="1" name=""/>
        <p:cNvGrpSpPr/>
        <p:nvPr/>
      </p:nvGrpSpPr>
      <p:grpSpPr>
        <a:xfrm>
          <a:off x="0" y="0"/>
          <a:ext cx="0" cy="0"/>
          <a:chOff x="0" y="0"/>
          <a:chExt cx="0" cy="0"/>
        </a:xfrm>
      </p:grpSpPr>
      <p:sp>
        <p:nvSpPr>
          <p:cNvPr id="2" name="Rectangle 1"/>
          <p:cNvSpPr/>
          <p:nvPr userDrawn="1"/>
        </p:nvSpPr>
        <p:spPr bwMode="auto">
          <a:xfrm>
            <a:off x="0" y="0"/>
            <a:ext cx="9144000" cy="1133475"/>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a:solidFill>
                <a:srgbClr val="000000"/>
              </a:solidFill>
              <a:latin typeface="Arial" charset="0"/>
              <a:cs typeface="Arial"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bar (no title box)">
    <p:spTree>
      <p:nvGrpSpPr>
        <p:cNvPr id="1" name=""/>
        <p:cNvGrpSpPr/>
        <p:nvPr/>
      </p:nvGrpSpPr>
      <p:grpSpPr>
        <a:xfrm>
          <a:off x="0" y="0"/>
          <a:ext cx="0" cy="0"/>
          <a:chOff x="0" y="0"/>
          <a:chExt cx="0" cy="0"/>
        </a:xfrm>
      </p:grpSpPr>
      <p:sp>
        <p:nvSpPr>
          <p:cNvPr id="8" name="Slide Number Placeholder 3"/>
          <p:cNvSpPr txBox="1">
            <a:spLocks/>
          </p:cNvSpPr>
          <p:nvPr userDrawn="1"/>
        </p:nvSpPr>
        <p:spPr>
          <a:xfrm>
            <a:off x="8183563" y="6507163"/>
            <a:ext cx="925512" cy="307975"/>
          </a:xfrm>
          <a:prstGeom prst="rect">
            <a:avLst/>
          </a:prstGeom>
        </p:spPr>
        <p:txBody>
          <a:bodyPr anchor="ctr"/>
          <a:lstStyle/>
          <a:p>
            <a:pPr algn="r">
              <a:defRPr/>
            </a:pPr>
            <a:fld id="{416189F1-F782-47E4-BD57-3E974C35B8F4}"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3"/>
          <p:cNvSpPr>
            <a:spLocks noGrp="1"/>
          </p:cNvSpPr>
          <p:nvPr>
            <p:ph type="sldNum" sz="quarter" idx="10"/>
          </p:nvPr>
        </p:nvSpPr>
        <p:spPr>
          <a:xfrm>
            <a:off x="6794500" y="6356350"/>
            <a:ext cx="2133600" cy="365125"/>
          </a:xfrm>
          <a:prstGeom prst="rect">
            <a:avLst/>
          </a:prstGeom>
        </p:spPr>
        <p:txBody>
          <a:bodyPr/>
          <a:lstStyle>
            <a:lvl1pPr>
              <a:defRPr/>
            </a:lvl1pPr>
          </a:lstStyle>
          <a:p>
            <a:pPr>
              <a:defRPr/>
            </a:pPr>
            <a:fld id="{70C30F1A-B771-4124-A8E8-527F8ADF8249}" type="slidenum">
              <a:rPr lang="en-US" sz="1800" b="1">
                <a:solidFill>
                  <a:srgbClr val="000000"/>
                </a:solidFill>
                <a:latin typeface="Arial" charset="0"/>
                <a:cs typeface="Arial" charset="0"/>
              </a:rPr>
              <a:pPr>
                <a:defRPr/>
              </a:pPr>
              <a:t>‹#›</a:t>
            </a:fld>
            <a:endParaRPr lang="en-US" sz="1800" b="1">
              <a:solidFill>
                <a:srgbClr val="000000"/>
              </a:solidFill>
              <a:latin typeface="Arial" charset="0"/>
              <a:cs typeface="Arial"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rogram slide">
    <p:spTree>
      <p:nvGrpSpPr>
        <p:cNvPr id="1" name=""/>
        <p:cNvGrpSpPr/>
        <p:nvPr/>
      </p:nvGrpSpPr>
      <p:grpSpPr>
        <a:xfrm>
          <a:off x="0" y="0"/>
          <a:ext cx="0" cy="0"/>
          <a:chOff x="0" y="0"/>
          <a:chExt cx="0" cy="0"/>
        </a:xfrm>
      </p:grpSpPr>
      <p:sp>
        <p:nvSpPr>
          <p:cNvPr id="2" name="Slide Number Placeholder 3"/>
          <p:cNvSpPr txBox="1">
            <a:spLocks/>
          </p:cNvSpPr>
          <p:nvPr userDrawn="1"/>
        </p:nvSpPr>
        <p:spPr>
          <a:xfrm>
            <a:off x="8183563" y="6507163"/>
            <a:ext cx="925512" cy="307975"/>
          </a:xfrm>
          <a:prstGeom prst="rect">
            <a:avLst/>
          </a:prstGeom>
        </p:spPr>
        <p:txBody>
          <a:bodyPr anchor="ctr"/>
          <a:lstStyle/>
          <a:p>
            <a:pPr algn="r">
              <a:defRPr/>
            </a:pPr>
            <a:fld id="{6898C177-26FC-4933-80F1-7D4772EB2B46}" type="slidenum">
              <a:rPr lang="en-US" sz="1400">
                <a:solidFill>
                  <a:srgbClr val="898989"/>
                </a:solidFill>
                <a:latin typeface="Arial" charset="0"/>
                <a:cs typeface="Arial" charset="0"/>
              </a:rPr>
              <a:pPr algn="r">
                <a:defRPr/>
              </a:pPr>
              <a:t>‹#›</a:t>
            </a:fld>
            <a:endParaRPr lang="en-US" sz="1400">
              <a:solidFill>
                <a:srgbClr val="898989"/>
              </a:solidFill>
              <a:latin typeface="Arial" charset="0"/>
              <a:cs typeface="Arial"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slide 1)">
    <p:spTree>
      <p:nvGrpSpPr>
        <p:cNvPr id="1" name=""/>
        <p:cNvGrpSpPr/>
        <p:nvPr/>
      </p:nvGrpSpPr>
      <p:grpSpPr>
        <a:xfrm>
          <a:off x="0" y="0"/>
          <a:ext cx="0" cy="0"/>
          <a:chOff x="0" y="0"/>
          <a:chExt cx="0" cy="0"/>
        </a:xfrm>
      </p:grpSpPr>
      <p:sp>
        <p:nvSpPr>
          <p:cNvPr id="2" name="Rectangle 1"/>
          <p:cNvSpPr/>
          <p:nvPr userDrawn="1"/>
        </p:nvSpPr>
        <p:spPr bwMode="auto">
          <a:xfrm>
            <a:off x="0" y="0"/>
            <a:ext cx="9144000" cy="1306513"/>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dirty="0">
              <a:solidFill>
                <a:srgbClr val="000000"/>
              </a:solidFill>
              <a:latin typeface="Arial" charset="0"/>
              <a:cs typeface="Arial" charset="0"/>
            </a:endParaRPr>
          </a:p>
        </p:txBody>
      </p:sp>
      <p:pic>
        <p:nvPicPr>
          <p:cNvPr id="3" name="Picture 12" descr="hHeader2"/>
          <p:cNvPicPr>
            <a:picLocks noChangeAspect="1" noChangeArrowheads="1"/>
          </p:cNvPicPr>
          <p:nvPr userDrawn="1"/>
        </p:nvPicPr>
        <p:blipFill>
          <a:blip r:embed="rId2" cstate="print"/>
          <a:srcRect/>
          <a:stretch>
            <a:fillRect/>
          </a:stretch>
        </p:blipFill>
        <p:spPr bwMode="auto">
          <a:xfrm>
            <a:off x="0" y="1816100"/>
            <a:ext cx="9144000" cy="2709863"/>
          </a:xfrm>
          <a:prstGeom prst="rect">
            <a:avLst/>
          </a:prstGeom>
          <a:noFill/>
          <a:ln w="9525">
            <a:noFill/>
            <a:miter lim="800000"/>
            <a:headEnd/>
            <a:tailEnd/>
          </a:ln>
        </p:spPr>
      </p:pic>
      <p:pic>
        <p:nvPicPr>
          <p:cNvPr id="10" name="Picture 9"/>
          <p:cNvPicPr>
            <a:picLocks noChangeAspect="1" noChangeArrowheads="1"/>
          </p:cNvPicPr>
          <p:nvPr userDrawn="1"/>
        </p:nvPicPr>
        <p:blipFill>
          <a:blip r:embed="rId3" cstate="print"/>
          <a:srcRect/>
          <a:stretch>
            <a:fillRect/>
          </a:stretch>
        </p:blipFill>
        <p:spPr bwMode="auto">
          <a:xfrm>
            <a:off x="7637567" y="2232502"/>
            <a:ext cx="1317590" cy="1317590"/>
          </a:xfrm>
          <a:prstGeom prst="rect">
            <a:avLst/>
          </a:prstGeom>
          <a:noFill/>
          <a:ln w="12700">
            <a:noFill/>
            <a:miter lim="800000"/>
            <a:headEnd/>
            <a:tailEnd/>
          </a:ln>
        </p:spPr>
      </p:pic>
      <p:pic>
        <p:nvPicPr>
          <p:cNvPr id="5" name="Picture 4" descr="ARL_Logo_March2012_WhiteGold-darkbkgd-tifflayered-preserve trans.tif"/>
          <p:cNvPicPr>
            <a:picLocks noChangeAspect="1"/>
          </p:cNvPicPr>
          <p:nvPr userDrawn="1"/>
        </p:nvPicPr>
        <p:blipFill>
          <a:blip r:embed="rId4" cstate="print"/>
          <a:stretch>
            <a:fillRect/>
          </a:stretch>
        </p:blipFill>
        <p:spPr>
          <a:xfrm>
            <a:off x="6070600" y="3321050"/>
            <a:ext cx="2309813" cy="874713"/>
          </a:xfrm>
          <a:prstGeom prst="rect">
            <a:avLst/>
          </a:prstGeom>
          <a:effectLst>
            <a:outerShdw blurRad="50800" dist="38100" dir="2700000" algn="tl" rotWithShape="0">
              <a:prstClr val="black">
                <a:alpha val="40000"/>
              </a:prstClr>
            </a:outerShdw>
          </a:effectLst>
        </p:spPr>
      </p:pic>
      <p:sp>
        <p:nvSpPr>
          <p:cNvPr id="8" name="Rectangle 7"/>
          <p:cNvSpPr/>
          <p:nvPr userDrawn="1"/>
        </p:nvSpPr>
        <p:spPr bwMode="auto">
          <a:xfrm>
            <a:off x="0" y="0"/>
            <a:ext cx="9144000" cy="1306513"/>
          </a:xfrm>
          <a:prstGeom prst="rect">
            <a:avLst/>
          </a:prstGeom>
          <a:solidFill>
            <a:srgbClr val="FFFFFF"/>
          </a:solidFill>
          <a:ln w="9525" cap="flat" cmpd="sng" algn="ctr">
            <a:noFill/>
            <a:prstDash val="solid"/>
            <a:round/>
            <a:headEnd type="none" w="med" len="med"/>
            <a:tailEnd type="none" w="med" len="med"/>
          </a:ln>
          <a:effectLst/>
        </p:spPr>
        <p:txBody>
          <a:bodyPr/>
          <a:lstStyle/>
          <a:p>
            <a:pPr>
              <a:defRPr/>
            </a:pPr>
            <a:endParaRPr lang="en-US" sz="1800" b="1" kern="0">
              <a:solidFill>
                <a:srgbClr val="000000"/>
              </a:solidFill>
              <a:latin typeface="Arial" charset="0"/>
              <a:cs typeface="Arial" charset="0"/>
            </a:endParaRPr>
          </a:p>
        </p:txBody>
      </p:sp>
      <p:pic>
        <p:nvPicPr>
          <p:cNvPr id="9" name="Picture 16" descr="logo_usarmy_amc(black-red)"/>
          <p:cNvPicPr>
            <a:picLocks noChangeAspect="1" noChangeArrowheads="1"/>
          </p:cNvPicPr>
          <p:nvPr userDrawn="1"/>
        </p:nvPicPr>
        <p:blipFill>
          <a:blip r:embed="rId5" cstate="print"/>
          <a:srcRect/>
          <a:stretch>
            <a:fillRect/>
          </a:stretch>
        </p:blipFill>
        <p:spPr bwMode="auto">
          <a:xfrm>
            <a:off x="5796082" y="620403"/>
            <a:ext cx="2962018" cy="768781"/>
          </a:xfrm>
          <a:prstGeom prst="rect">
            <a:avLst/>
          </a:prstGeom>
          <a:noFill/>
          <a:ln w="9525">
            <a:noFill/>
            <a:miter lim="800000"/>
            <a:headEnd/>
            <a:tailEnd/>
          </a:ln>
        </p:spPr>
      </p:pic>
      <p:pic>
        <p:nvPicPr>
          <p:cNvPr id="11" name="Picture 10" descr="ArmyLogo-transparent bkgd-png.png"/>
          <p:cNvPicPr>
            <a:picLocks noChangeAspect="1"/>
          </p:cNvPicPr>
          <p:nvPr userDrawn="1"/>
        </p:nvPicPr>
        <p:blipFill>
          <a:blip r:embed="rId6" cstate="print"/>
          <a:stretch>
            <a:fillRect/>
          </a:stretch>
        </p:blipFill>
        <p:spPr>
          <a:xfrm>
            <a:off x="216528" y="125641"/>
            <a:ext cx="1410053" cy="1673739"/>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015 ARL - base slides w/ title">
    <p:spTree>
      <p:nvGrpSpPr>
        <p:cNvPr id="1" name=""/>
        <p:cNvGrpSpPr/>
        <p:nvPr/>
      </p:nvGrpSpPr>
      <p:grpSpPr>
        <a:xfrm>
          <a:off x="0" y="0"/>
          <a:ext cx="0" cy="0"/>
          <a:chOff x="0" y="0"/>
          <a:chExt cx="0" cy="0"/>
        </a:xfrm>
      </p:grpSpPr>
      <p:sp>
        <p:nvSpPr>
          <p:cNvPr id="2" name="Title 1"/>
          <p:cNvSpPr>
            <a:spLocks noGrp="1"/>
          </p:cNvSpPr>
          <p:nvPr>
            <p:ph type="title"/>
          </p:nvPr>
        </p:nvSpPr>
        <p:spPr>
          <a:xfrm>
            <a:off x="3352800" y="168537"/>
            <a:ext cx="4876800" cy="533400"/>
          </a:xfrm>
          <a:prstGeom prst="rect">
            <a:avLst/>
          </a:prstGeom>
        </p:spPr>
        <p:txBody>
          <a:bodyPr anchor="ctr"/>
          <a:lstStyle>
            <a:lvl1pPr>
              <a:lnSpc>
                <a:spcPct val="90000"/>
              </a:lnSpc>
              <a:defRPr sz="2200" b="0">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3"/>
          <p:cNvSpPr txBox="1">
            <a:spLocks/>
          </p:cNvSpPr>
          <p:nvPr userDrawn="1"/>
        </p:nvSpPr>
        <p:spPr>
          <a:xfrm>
            <a:off x="8322904" y="6477000"/>
            <a:ext cx="702196" cy="380999"/>
          </a:xfrm>
          <a:prstGeom prst="rect">
            <a:avLst/>
          </a:prstGeom>
        </p:spPr>
        <p:txBody>
          <a:bodyPr anchor="ctr"/>
          <a:lstStyle/>
          <a:p>
            <a:pPr algn="r">
              <a:defRPr/>
            </a:pPr>
            <a:fld id="{1744E0C4-1C6C-4352-86D3-8C0207F0500A}" type="slidenum">
              <a:rPr lang="en-US" sz="1800" b="0">
                <a:solidFill>
                  <a:schemeClr val="bg1"/>
                </a:solidFill>
                <a:cs typeface="+mn-cs"/>
              </a:rPr>
              <a:pPr algn="r">
                <a:defRPr/>
              </a:pPr>
              <a:t>‹#›</a:t>
            </a:fld>
            <a:endParaRPr lang="en-US" sz="1800" b="0" dirty="0">
              <a:solidFill>
                <a:schemeClr val="bg1"/>
              </a:solidFill>
              <a:cs typeface="+mn-cs"/>
            </a:endParaRPr>
          </a:p>
        </p:txBody>
      </p:sp>
    </p:spTree>
    <p:extLst>
      <p:ext uri="{BB962C8B-B14F-4D97-AF65-F5344CB8AC3E}">
        <p14:creationId xmlns:p14="http://schemas.microsoft.com/office/powerpoint/2010/main" val="172349572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letely blank (all white background)">
    <p:spTree>
      <p:nvGrpSpPr>
        <p:cNvPr id="1" name=""/>
        <p:cNvGrpSpPr/>
        <p:nvPr/>
      </p:nvGrpSpPr>
      <p:grpSpPr>
        <a:xfrm>
          <a:off x="0" y="0"/>
          <a:ext cx="0" cy="0"/>
          <a:chOff x="0" y="0"/>
          <a:chExt cx="0" cy="0"/>
        </a:xfrm>
      </p:grpSpPr>
      <p:sp>
        <p:nvSpPr>
          <p:cNvPr id="2" name="Rectangle 1"/>
          <p:cNvSpPr/>
          <p:nvPr userDrawn="1"/>
        </p:nvSpPr>
        <p:spPr bwMode="auto">
          <a:xfrm>
            <a:off x="0" y="0"/>
            <a:ext cx="9144000" cy="1133475"/>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a:solidFill>
                <a:srgbClr val="000000"/>
              </a:solidFill>
              <a:latin typeface="Arial" charset="0"/>
              <a:cs typeface="Arial"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slide 1)">
    <p:spTree>
      <p:nvGrpSpPr>
        <p:cNvPr id="1" name=""/>
        <p:cNvGrpSpPr/>
        <p:nvPr/>
      </p:nvGrpSpPr>
      <p:grpSpPr>
        <a:xfrm>
          <a:off x="0" y="0"/>
          <a:ext cx="0" cy="0"/>
          <a:chOff x="0" y="0"/>
          <a:chExt cx="0" cy="0"/>
        </a:xfrm>
      </p:grpSpPr>
      <p:sp>
        <p:nvSpPr>
          <p:cNvPr id="2" name="Rectangle 1"/>
          <p:cNvSpPr/>
          <p:nvPr userDrawn="1"/>
        </p:nvSpPr>
        <p:spPr bwMode="auto">
          <a:xfrm>
            <a:off x="0" y="0"/>
            <a:ext cx="9144000" cy="1306513"/>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dirty="0">
              <a:solidFill>
                <a:srgbClr val="000000"/>
              </a:solidFill>
              <a:latin typeface="Arial" charset="0"/>
              <a:cs typeface="Arial" charset="0"/>
            </a:endParaRPr>
          </a:p>
        </p:txBody>
      </p:sp>
      <p:pic>
        <p:nvPicPr>
          <p:cNvPr id="3" name="Picture 12" descr="hHeader2"/>
          <p:cNvPicPr>
            <a:picLocks noChangeAspect="1" noChangeArrowheads="1"/>
          </p:cNvPicPr>
          <p:nvPr userDrawn="1"/>
        </p:nvPicPr>
        <p:blipFill>
          <a:blip r:embed="rId2" cstate="print"/>
          <a:srcRect/>
          <a:stretch>
            <a:fillRect/>
          </a:stretch>
        </p:blipFill>
        <p:spPr bwMode="auto">
          <a:xfrm>
            <a:off x="0" y="1816100"/>
            <a:ext cx="9144000" cy="2709863"/>
          </a:xfrm>
          <a:prstGeom prst="rect">
            <a:avLst/>
          </a:prstGeom>
          <a:noFill/>
          <a:ln w="9525">
            <a:noFill/>
            <a:miter lim="800000"/>
            <a:headEnd/>
            <a:tailEnd/>
          </a:ln>
        </p:spPr>
      </p:pic>
      <p:pic>
        <p:nvPicPr>
          <p:cNvPr id="10" name="Picture 9"/>
          <p:cNvPicPr>
            <a:picLocks noChangeAspect="1" noChangeArrowheads="1"/>
          </p:cNvPicPr>
          <p:nvPr userDrawn="1"/>
        </p:nvPicPr>
        <p:blipFill>
          <a:blip r:embed="rId3" cstate="print"/>
          <a:srcRect/>
          <a:stretch>
            <a:fillRect/>
          </a:stretch>
        </p:blipFill>
        <p:spPr bwMode="auto">
          <a:xfrm>
            <a:off x="7637567" y="2232502"/>
            <a:ext cx="1317590" cy="1317590"/>
          </a:xfrm>
          <a:prstGeom prst="rect">
            <a:avLst/>
          </a:prstGeom>
          <a:noFill/>
          <a:ln w="12700">
            <a:noFill/>
            <a:miter lim="800000"/>
            <a:headEnd/>
            <a:tailEnd/>
          </a:ln>
        </p:spPr>
      </p:pic>
      <p:pic>
        <p:nvPicPr>
          <p:cNvPr id="5" name="Picture 4" descr="ARL_Logo_March2012_WhiteGold-darkbkgd-tifflayered-preserve trans.tif"/>
          <p:cNvPicPr>
            <a:picLocks noChangeAspect="1"/>
          </p:cNvPicPr>
          <p:nvPr userDrawn="1"/>
        </p:nvPicPr>
        <p:blipFill>
          <a:blip r:embed="rId4" cstate="print"/>
          <a:stretch>
            <a:fillRect/>
          </a:stretch>
        </p:blipFill>
        <p:spPr>
          <a:xfrm>
            <a:off x="6070600" y="3321050"/>
            <a:ext cx="2309813" cy="874713"/>
          </a:xfrm>
          <a:prstGeom prst="rect">
            <a:avLst/>
          </a:prstGeom>
          <a:effectLst>
            <a:outerShdw blurRad="50800" dist="38100" dir="2700000" algn="tl" rotWithShape="0">
              <a:prstClr val="black">
                <a:alpha val="40000"/>
              </a:prstClr>
            </a:outerShdw>
          </a:effectLst>
        </p:spPr>
      </p:pic>
      <p:sp>
        <p:nvSpPr>
          <p:cNvPr id="8" name="Rectangle 7"/>
          <p:cNvSpPr/>
          <p:nvPr userDrawn="1"/>
        </p:nvSpPr>
        <p:spPr bwMode="auto">
          <a:xfrm>
            <a:off x="0" y="0"/>
            <a:ext cx="9144000" cy="1306513"/>
          </a:xfrm>
          <a:prstGeom prst="rect">
            <a:avLst/>
          </a:prstGeom>
          <a:solidFill>
            <a:srgbClr val="FFFFFF"/>
          </a:solidFill>
          <a:ln w="9525" cap="flat" cmpd="sng" algn="ctr">
            <a:noFill/>
            <a:prstDash val="solid"/>
            <a:round/>
            <a:headEnd type="none" w="med" len="med"/>
            <a:tailEnd type="none" w="med" len="med"/>
          </a:ln>
          <a:effectLst/>
        </p:spPr>
        <p:txBody>
          <a:bodyPr/>
          <a:lstStyle/>
          <a:p>
            <a:pPr>
              <a:defRPr/>
            </a:pPr>
            <a:endParaRPr lang="en-US" sz="1800" b="1" kern="0">
              <a:solidFill>
                <a:srgbClr val="000000"/>
              </a:solidFill>
              <a:latin typeface="Arial" charset="0"/>
              <a:cs typeface="Arial" charset="0"/>
            </a:endParaRPr>
          </a:p>
        </p:txBody>
      </p:sp>
      <p:pic>
        <p:nvPicPr>
          <p:cNvPr id="9" name="Picture 16" descr="logo_usarmy_amc(black-red)"/>
          <p:cNvPicPr>
            <a:picLocks noChangeAspect="1" noChangeArrowheads="1"/>
          </p:cNvPicPr>
          <p:nvPr userDrawn="1"/>
        </p:nvPicPr>
        <p:blipFill>
          <a:blip r:embed="rId5" cstate="print"/>
          <a:srcRect/>
          <a:stretch>
            <a:fillRect/>
          </a:stretch>
        </p:blipFill>
        <p:spPr bwMode="auto">
          <a:xfrm>
            <a:off x="5796082" y="620403"/>
            <a:ext cx="2962018" cy="768781"/>
          </a:xfrm>
          <a:prstGeom prst="rect">
            <a:avLst/>
          </a:prstGeom>
          <a:noFill/>
          <a:ln w="9525">
            <a:noFill/>
            <a:miter lim="800000"/>
            <a:headEnd/>
            <a:tailEnd/>
          </a:ln>
        </p:spPr>
      </p:pic>
      <p:pic>
        <p:nvPicPr>
          <p:cNvPr id="11" name="Picture 10" descr="ArmyLogo-transparent bkgd-png.png"/>
          <p:cNvPicPr>
            <a:picLocks noChangeAspect="1"/>
          </p:cNvPicPr>
          <p:nvPr userDrawn="1"/>
        </p:nvPicPr>
        <p:blipFill>
          <a:blip r:embed="rId6" cstate="print"/>
          <a:stretch>
            <a:fillRect/>
          </a:stretch>
        </p:blipFill>
        <p:spPr>
          <a:xfrm>
            <a:off x="216528" y="125641"/>
            <a:ext cx="1410053" cy="1673739"/>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bar (with title text box)">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744E0C4-1C6C-4352-86D3-8C0207F0500A}" type="slidenum">
              <a:rPr lang="en-US" sz="1400">
                <a:solidFill>
                  <a:srgbClr val="000000">
                    <a:tint val="75000"/>
                  </a:srgbClr>
                </a:solidFill>
                <a:latin typeface="Arial" charset="0"/>
                <a:cs typeface="Arial" charset="0"/>
              </a:rPr>
              <a:pPr algn="r">
                <a:defRPr/>
              </a:pPr>
              <a:t>‹#›</a:t>
            </a:fld>
            <a:endParaRPr lang="en-US" sz="1400" dirty="0">
              <a:solidFill>
                <a:srgbClr val="000000">
                  <a:tint val="75000"/>
                </a:srgbClr>
              </a:solidFill>
              <a:latin typeface="Arial" charset="0"/>
              <a:cs typeface="Arial" charset="0"/>
            </a:endParaRPr>
          </a:p>
        </p:txBody>
      </p:sp>
      <p:sp>
        <p:nvSpPr>
          <p:cNvPr id="5" name="Title 4"/>
          <p:cNvSpPr>
            <a:spLocks noGrp="1"/>
          </p:cNvSpPr>
          <p:nvPr>
            <p:ph type="title"/>
          </p:nvPr>
        </p:nvSpPr>
        <p:spPr>
          <a:xfrm>
            <a:off x="0" y="232988"/>
            <a:ext cx="9144000" cy="672419"/>
          </a:xfrm>
          <a:prstGeom prst="rect">
            <a:avLst/>
          </a:prstGeom>
        </p:spPr>
        <p:txBody>
          <a:bodyPr anchor="ctr"/>
          <a:lstStyle>
            <a:lvl1pPr>
              <a:lnSpc>
                <a:spcPct val="90000"/>
              </a:lnSpc>
              <a:defRPr sz="26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letely blank (all white background)">
    <p:spTree>
      <p:nvGrpSpPr>
        <p:cNvPr id="1" name=""/>
        <p:cNvGrpSpPr/>
        <p:nvPr/>
      </p:nvGrpSpPr>
      <p:grpSpPr>
        <a:xfrm>
          <a:off x="0" y="0"/>
          <a:ext cx="0" cy="0"/>
          <a:chOff x="0" y="0"/>
          <a:chExt cx="0" cy="0"/>
        </a:xfrm>
      </p:grpSpPr>
      <p:sp>
        <p:nvSpPr>
          <p:cNvPr id="2" name="Rectangle 1"/>
          <p:cNvSpPr/>
          <p:nvPr userDrawn="1"/>
        </p:nvSpPr>
        <p:spPr bwMode="auto">
          <a:xfrm>
            <a:off x="0" y="0"/>
            <a:ext cx="9144000" cy="1133475"/>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sz="1800" b="1">
              <a:solidFill>
                <a:srgbClr val="000000"/>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8183563" y="6507163"/>
            <a:ext cx="925512" cy="307975"/>
          </a:xfrm>
          <a:prstGeom prst="rect">
            <a:avLst/>
          </a:prstGeom>
        </p:spPr>
        <p:txBody>
          <a:bodyPr anchor="ctr"/>
          <a:lstStyle/>
          <a:p>
            <a:pPr algn="r">
              <a:defRPr/>
            </a:pPr>
            <a:fld id="{A4322E49-6B33-44AF-9A46-F238CB201A88}" type="slidenum">
              <a:rPr lang="en-US" sz="1400">
                <a:solidFill>
                  <a:schemeClr val="tx1">
                    <a:tint val="75000"/>
                  </a:schemeClr>
                </a:solidFill>
                <a:latin typeface="Arial" charset="0"/>
                <a:cs typeface="+mn-cs"/>
              </a:rPr>
              <a:pPr algn="r">
                <a:defRPr/>
              </a:pPr>
              <a:t>‹#›</a:t>
            </a:fld>
            <a:endParaRPr lang="en-US" sz="1400">
              <a:solidFill>
                <a:schemeClr val="tx1">
                  <a:tint val="75000"/>
                </a:schemeClr>
              </a:solidFill>
              <a:latin typeface="Arial" charset="0"/>
              <a:cs typeface="+mn-cs"/>
            </a:endParaRPr>
          </a:p>
        </p:txBody>
      </p:sp>
    </p:spTree>
    <p:extLst>
      <p:ext uri="{BB962C8B-B14F-4D97-AF65-F5344CB8AC3E}">
        <p14:creationId xmlns:p14="http://schemas.microsoft.com/office/powerpoint/2010/main" val="334693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D528C475-2616-4178-8D43-9BD279935C9E}" type="datetimeFigureOut">
              <a:rPr lang="en-US" smtClean="0"/>
              <a:pPr>
                <a:defRPr/>
              </a:pPr>
              <a:t>10/12/2016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BFA0521-85B4-4069-8A48-7C1993922718}" type="slidenum">
              <a:rPr lang="en-US" smtClean="0"/>
              <a:pPr>
                <a:defRPr/>
              </a:pPr>
              <a:t>‹#›</a:t>
            </a:fld>
            <a:endParaRPr lang="en-US"/>
          </a:p>
        </p:txBody>
      </p:sp>
    </p:spTree>
    <p:extLst>
      <p:ext uri="{BB962C8B-B14F-4D97-AF65-F5344CB8AC3E}">
        <p14:creationId xmlns:p14="http://schemas.microsoft.com/office/powerpoint/2010/main" val="422859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229600" cy="51435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 y="1066800"/>
            <a:ext cx="8991600" cy="5464175"/>
          </a:xfrm>
          <a:prstGeom prst="rect">
            <a:avLst/>
          </a:prstGeom>
        </p:spPr>
        <p:txBody>
          <a:bodyPr/>
          <a:lstStyle/>
          <a:p>
            <a:pPr lvl="0"/>
            <a:endParaRPr lang="en-US" noProof="0" smtClean="0"/>
          </a:p>
        </p:txBody>
      </p:sp>
      <p:sp>
        <p:nvSpPr>
          <p:cNvPr id="4" name="Rectangle 11"/>
          <p:cNvSpPr>
            <a:spLocks noGrp="1" noChangeArrowheads="1"/>
          </p:cNvSpPr>
          <p:nvPr>
            <p:ph type="sldNum" sz="quarter" idx="10"/>
          </p:nvPr>
        </p:nvSpPr>
        <p:spPr>
          <a:xfrm>
            <a:off x="8077200" y="6553200"/>
            <a:ext cx="1066800" cy="304800"/>
          </a:xfrm>
          <a:prstGeom prst="rect">
            <a:avLst/>
          </a:prstGeom>
          <a:ln/>
        </p:spPr>
        <p:txBody>
          <a:bodyPr/>
          <a:lstStyle>
            <a:lvl1pPr>
              <a:defRPr/>
            </a:lvl1pPr>
          </a:lstStyle>
          <a:p>
            <a:fld id="{93C1475D-D344-4314-A37D-0A6FCBBFC780}" type="slidenum">
              <a:rPr lang="en-US" altLang="en-US"/>
              <a:pPr/>
              <a:t>‹#›</a:t>
            </a:fld>
            <a:endParaRPr lang="en-US" altLang="en-US"/>
          </a:p>
        </p:txBody>
      </p:sp>
    </p:spTree>
    <p:extLst>
      <p:ext uri="{BB962C8B-B14F-4D97-AF65-F5344CB8AC3E}">
        <p14:creationId xmlns:p14="http://schemas.microsoft.com/office/powerpoint/2010/main" val="380799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with title text template)">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161DBAA2-D08D-4936-9665-C6D8F3612A73}" type="slidenum">
              <a:rPr lang="en-US" sz="1400">
                <a:solidFill>
                  <a:schemeClr val="tx1">
                    <a:tint val="75000"/>
                  </a:schemeClr>
                </a:solidFill>
                <a:latin typeface="Arial" charset="0"/>
                <a:cs typeface="+mn-cs"/>
              </a:rPr>
              <a:pPr algn="r">
                <a:defRPr/>
              </a:pPr>
              <a:t>‹#›</a:t>
            </a:fld>
            <a:endParaRPr lang="en-US" sz="1400" dirty="0">
              <a:solidFill>
                <a:schemeClr val="tx1">
                  <a:tint val="75000"/>
                </a:schemeClr>
              </a:solidFill>
              <a:latin typeface="Arial" charset="0"/>
              <a:cs typeface="+mn-cs"/>
            </a:endParaRPr>
          </a:p>
        </p:txBody>
      </p:sp>
      <p:sp>
        <p:nvSpPr>
          <p:cNvPr id="5" name="Title 4"/>
          <p:cNvSpPr>
            <a:spLocks noGrp="1"/>
          </p:cNvSpPr>
          <p:nvPr>
            <p:ph type="title"/>
          </p:nvPr>
        </p:nvSpPr>
        <p:spPr>
          <a:xfrm>
            <a:off x="0" y="252866"/>
            <a:ext cx="9144000" cy="672419"/>
          </a:xfrm>
          <a:prstGeom prst="rect">
            <a:avLst/>
          </a:prstGeom>
        </p:spPr>
        <p:txBody>
          <a:bodyPr anchor="ctr"/>
          <a:lstStyle>
            <a:lvl1pPr>
              <a:lnSpc>
                <a:spcPct val="90000"/>
              </a:lnSpc>
              <a:defRPr sz="2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3788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Slide Number Placeholder 3"/>
          <p:cNvSpPr txBox="1">
            <a:spLocks/>
          </p:cNvSpPr>
          <p:nvPr userDrawn="1"/>
        </p:nvSpPr>
        <p:spPr>
          <a:xfrm>
            <a:off x="8183563" y="6507163"/>
            <a:ext cx="925512" cy="307975"/>
          </a:xfrm>
          <a:prstGeom prst="rect">
            <a:avLst/>
          </a:prstGeom>
        </p:spPr>
        <p:txBody>
          <a:bodyPr anchor="ctr"/>
          <a:lstStyle/>
          <a:p>
            <a:pPr algn="r">
              <a:defRPr/>
            </a:pPr>
            <a:fld id="{08B6CE4C-F256-488E-A452-C04057813BB9}" type="slidenum">
              <a:rPr lang="en-US" sz="1400">
                <a:solidFill>
                  <a:schemeClr val="tx1">
                    <a:tint val="75000"/>
                  </a:schemeClr>
                </a:solidFill>
                <a:latin typeface="Arial" charset="0"/>
                <a:cs typeface="+mn-cs"/>
              </a:rPr>
              <a:pPr algn="r">
                <a:defRPr/>
              </a:pPr>
              <a:t>‹#›</a:t>
            </a:fld>
            <a:endParaRPr lang="en-US" sz="1400" dirty="0">
              <a:solidFill>
                <a:schemeClr val="tx1">
                  <a:tint val="75000"/>
                </a:schemeClr>
              </a:solidFill>
              <a:latin typeface="Arial" charset="0"/>
              <a:cs typeface="+mn-cs"/>
            </a:endParaRPr>
          </a:p>
        </p:txBody>
      </p:sp>
      <p:sp>
        <p:nvSpPr>
          <p:cNvPr id="2" name="Title 1"/>
          <p:cNvSpPr>
            <a:spLocks noGrp="1"/>
          </p:cNvSpPr>
          <p:nvPr>
            <p:ph type="title"/>
          </p:nvPr>
        </p:nvSpPr>
        <p:spPr>
          <a:xfrm>
            <a:off x="447040" y="40640"/>
            <a:ext cx="8229600" cy="914400"/>
          </a:xfrm>
          <a:prstGeom prst="rect">
            <a:avLst/>
          </a:prstGeom>
        </p:spPr>
        <p:txBody>
          <a:bodyPr anchor="ctr"/>
          <a:lstStyle>
            <a:lvl1pPr>
              <a:lnSpc>
                <a:spcPct val="90000"/>
              </a:lnSpc>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82599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eg"/><Relationship Id="rId5" Type="http://schemas.openxmlformats.org/officeDocument/2006/relationships/slideLayout" Target="../slideLayouts/slideLayout7.xml"/><Relationship Id="rId10" Type="http://schemas.openxmlformats.org/officeDocument/2006/relationships/image" Target="../media/image1.jpeg"/><Relationship Id="rId4" Type="http://schemas.openxmlformats.org/officeDocument/2006/relationships/slideLayout" Target="../slideLayouts/slideLayout6.xml"/><Relationship Id="rId9" Type="http://schemas.openxmlformats.org/officeDocument/2006/relationships/theme" Target="../theme/theme2.xml"/><Relationship Id="rId14"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0.png"/><Relationship Id="rId2" Type="http://schemas.openxmlformats.org/officeDocument/2006/relationships/slideLayout" Target="../slideLayouts/slideLayout12.xml"/><Relationship Id="rId16"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8.png"/><Relationship Id="rId10" Type="http://schemas.openxmlformats.org/officeDocument/2006/relationships/slideLayout" Target="../slideLayouts/slideLayout20.xml"/><Relationship Id="rId19" Type="http://schemas.openxmlformats.org/officeDocument/2006/relationships/image" Target="../media/image12.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0.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9.png"/><Relationship Id="rId2" Type="http://schemas.openxmlformats.org/officeDocument/2006/relationships/slideLayout" Target="../slideLayouts/slideLayout25.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19" Type="http://schemas.openxmlformats.org/officeDocument/2006/relationships/image" Target="../media/image1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0.xml"/><Relationship Id="rId7" Type="http://schemas.openxmlformats.org/officeDocument/2006/relationships/image" Target="../media/image10.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5.xml"/><Relationship Id="rId9"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3.xml"/><Relationship Id="rId7" Type="http://schemas.openxmlformats.org/officeDocument/2006/relationships/image" Target="../media/image10.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6.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 name="Picture 7" descr="Metal Header.jpg"/>
          <p:cNvPicPr>
            <a:picLocks noChangeAspect="1"/>
          </p:cNvPicPr>
          <p:nvPr userDrawn="1"/>
        </p:nvPicPr>
        <p:blipFill>
          <a:blip r:embed="rId4" cstate="print"/>
          <a:stretch>
            <a:fillRect/>
          </a:stretch>
        </p:blipFill>
        <p:spPr>
          <a:xfrm>
            <a:off x="0" y="6443663"/>
            <a:ext cx="9144000" cy="41433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pic>
        <p:nvPicPr>
          <p:cNvPr id="9" name="Picture 8" descr="Metal Header.jpg"/>
          <p:cNvPicPr>
            <a:picLocks noChangeAspect="1"/>
          </p:cNvPicPr>
          <p:nvPr userDrawn="1"/>
        </p:nvPicPr>
        <p:blipFill>
          <a:blip r:embed="rId5"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10" name="Footer Placeholder 16"/>
          <p:cNvSpPr txBox="1">
            <a:spLocks/>
          </p:cNvSpPr>
          <p:nvPr userDrawn="1"/>
        </p:nvSpPr>
        <p:spPr>
          <a:xfrm>
            <a:off x="-17930" y="-29528"/>
            <a:ext cx="9144000" cy="231776"/>
          </a:xfrm>
          <a:prstGeom prst="rect">
            <a:avLst/>
          </a:prstGeom>
        </p:spPr>
        <p:txBody>
          <a:bodyPr/>
          <a:lstStyle/>
          <a:p>
            <a:pPr algn="ctr" fontAlgn="auto">
              <a:spcBef>
                <a:spcPts val="0"/>
              </a:spcBef>
              <a:spcAft>
                <a:spcPts val="0"/>
              </a:spcAft>
              <a:defRPr/>
            </a:pPr>
            <a:r>
              <a:rPr lang="en-US" sz="1000" b="1" dirty="0" smtClean="0">
                <a:solidFill>
                  <a:srgbClr val="000000"/>
                </a:solidFill>
                <a:ea typeface="MS PGothic" pitchFamily="34" charset="-128"/>
              </a:rPr>
              <a:t>UNCLASSIFIED</a:t>
            </a:r>
            <a:endParaRPr lang="en-US" sz="1000" b="1" dirty="0">
              <a:solidFill>
                <a:srgbClr val="000000"/>
              </a:solidFill>
              <a:ea typeface="MS PGothic" pitchFamily="34" charset="-128"/>
            </a:endParaRPr>
          </a:p>
        </p:txBody>
      </p:sp>
      <p:sp>
        <p:nvSpPr>
          <p:cNvPr id="11" name="Footer Placeholder 16"/>
          <p:cNvSpPr txBox="1">
            <a:spLocks/>
          </p:cNvSpPr>
          <p:nvPr userDrawn="1"/>
        </p:nvSpPr>
        <p:spPr>
          <a:xfrm>
            <a:off x="39624" y="6620256"/>
            <a:ext cx="2398776" cy="228600"/>
          </a:xfrm>
          <a:prstGeom prst="rect">
            <a:avLst/>
          </a:prstGeom>
        </p:spPr>
        <p:txBody>
          <a:bodyPr/>
          <a:lstStyle/>
          <a:p>
            <a:pPr fontAlgn="auto">
              <a:spcBef>
                <a:spcPts val="0"/>
              </a:spcBef>
              <a:spcAft>
                <a:spcPts val="0"/>
              </a:spcAft>
              <a:defRPr/>
            </a:pPr>
            <a:r>
              <a:rPr lang="en-US" sz="1000" b="1" dirty="0" smtClean="0">
                <a:solidFill>
                  <a:prstClr val="white"/>
                </a:solidFill>
                <a:ea typeface="MS PGothic" pitchFamily="34" charset="-128"/>
              </a:rPr>
              <a:t>UNCLASSIFIED</a:t>
            </a:r>
            <a:endParaRPr lang="en-US" sz="1000" b="1" dirty="0">
              <a:solidFill>
                <a:prstClr val="white"/>
              </a:solidFill>
              <a:ea typeface="MS PGothic" pitchFamily="34" charset="-128"/>
            </a:endParaRPr>
          </a:p>
        </p:txBody>
      </p:sp>
      <p:pic>
        <p:nvPicPr>
          <p:cNvPr id="7" name="Picture 6" descr="Lineage_Vector_Small_WhiteRed_Tagline_Reverse.png"/>
          <p:cNvPicPr>
            <a:picLocks noChangeAspect="1"/>
          </p:cNvPicPr>
          <p:nvPr userDrawn="1"/>
        </p:nvPicPr>
        <p:blipFill>
          <a:blip r:embed="rId6" cstate="print"/>
          <a:stretch>
            <a:fillRect/>
          </a:stretch>
        </p:blipFill>
        <p:spPr>
          <a:xfrm>
            <a:off x="276017" y="119063"/>
            <a:ext cx="3248441" cy="704591"/>
          </a:xfrm>
          <a:prstGeom prst="rect">
            <a:avLst/>
          </a:prstGeom>
        </p:spPr>
      </p:pic>
      <p:pic>
        <p:nvPicPr>
          <p:cNvPr id="12" name="Picture 11" descr="ARL_Logo_March2012_WhiteGold_small.png"/>
          <p:cNvPicPr>
            <a:picLocks noChangeAspect="1"/>
          </p:cNvPicPr>
          <p:nvPr userDrawn="1"/>
        </p:nvPicPr>
        <p:blipFill>
          <a:blip r:embed="rId7" cstate="print"/>
          <a:stretch>
            <a:fillRect/>
          </a:stretch>
        </p:blipFill>
        <p:spPr>
          <a:xfrm>
            <a:off x="8089306" y="266671"/>
            <a:ext cx="914402" cy="338329"/>
          </a:xfrm>
          <a:prstGeom prst="rect">
            <a:avLst/>
          </a:prstGeom>
        </p:spPr>
      </p:pic>
      <p:sp>
        <p:nvSpPr>
          <p:cNvPr id="13" name="Subtitle 12"/>
          <p:cNvSpPr txBox="1">
            <a:spLocks/>
          </p:cNvSpPr>
          <p:nvPr userDrawn="1"/>
        </p:nvSpPr>
        <p:spPr>
          <a:xfrm>
            <a:off x="2209800" y="6477000"/>
            <a:ext cx="6265718" cy="381000"/>
          </a:xfrm>
          <a:prstGeom prst="rect">
            <a:avLst/>
          </a:prstGeom>
        </p:spPr>
        <p:txBody>
          <a:bodyPr vert="horz" lIns="91440" tIns="45720" rIns="91440" bIns="45720" rtlCol="0" anchor="ctr">
            <a:noAutofit/>
          </a:bodyPr>
          <a:lstStyle/>
          <a:p>
            <a:pPr algn="r" fontAlgn="auto">
              <a:spcBef>
                <a:spcPct val="20000"/>
              </a:spcBef>
              <a:spcAft>
                <a:spcPts val="0"/>
              </a:spcAft>
              <a:buClr>
                <a:srgbClr val="00B0F0"/>
              </a:buClr>
              <a:buFont typeface="Arial" pitchFamily="34" charset="0"/>
              <a:buNone/>
              <a:defRPr/>
            </a:pPr>
            <a:r>
              <a:rPr lang="en-US" sz="1800" b="1" dirty="0" smtClean="0">
                <a:solidFill>
                  <a:prstClr val="white"/>
                </a:solidFill>
                <a:effectLst>
                  <a:outerShdw blurRad="38100" dist="38100" dir="2700000" algn="tl">
                    <a:srgbClr val="000000">
                      <a:alpha val="43137"/>
                    </a:srgbClr>
                  </a:outerShdw>
                </a:effectLst>
              </a:rPr>
              <a:t>The Nation’s Premier Laboratory for Land Forces</a:t>
            </a:r>
            <a:endParaRPr lang="en-US" sz="18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0040723"/>
      </p:ext>
    </p:extLst>
  </p:cSld>
  <p:clrMap bg1="lt1" tx1="dk1" bg2="lt2" tx2="dk2" accent1="accent1" accent2="accent2" accent3="accent3" accent4="accent4" accent5="accent5" accent6="accent6" hlink="hlink" folHlink="folHlink"/>
  <p:sldLayoutIdLst>
    <p:sldLayoutId id="2147483977" r:id="rId1"/>
    <p:sldLayoutId id="2147483976" r:id="rId2"/>
  </p:sldLayoutIdLst>
  <p:timing>
    <p:tnLst>
      <p:par>
        <p:cTn id="1" dur="indefinite" restart="never" nodeType="tmRoot"/>
      </p:par>
    </p:tnLst>
  </p:timing>
  <p:txStyles>
    <p:titleStyle>
      <a:lvl1pPr algn="ctr" defTabSz="914400" rtl="0" eaLnBrk="1" latinLnBrk="0" hangingPunct="1">
        <a:spcBef>
          <a:spcPct val="0"/>
        </a:spcBef>
        <a:buNone/>
        <a:defRPr sz="2800" b="1" kern="1200" baseline="0">
          <a:solidFill>
            <a:schemeClr val="bg1"/>
          </a:solidFill>
          <a:latin typeface="Comic Sans MS" pitchFamily="66" charset="0"/>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 name="Picture 7" descr="Metal Header.jpg"/>
          <p:cNvPicPr>
            <a:picLocks noChangeAspect="1"/>
          </p:cNvPicPr>
          <p:nvPr userDrawn="1"/>
        </p:nvPicPr>
        <p:blipFill>
          <a:blip r:embed="rId10" cstate="print"/>
          <a:stretch>
            <a:fillRect/>
          </a:stretch>
        </p:blipFill>
        <p:spPr>
          <a:xfrm>
            <a:off x="0" y="6443663"/>
            <a:ext cx="9144000" cy="41433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pic>
        <p:nvPicPr>
          <p:cNvPr id="9" name="Picture 8" descr="Metal Header.jpg"/>
          <p:cNvPicPr>
            <a:picLocks noChangeAspect="1"/>
          </p:cNvPicPr>
          <p:nvPr userDrawn="1"/>
        </p:nvPicPr>
        <p:blipFill>
          <a:blip r:embed="rId11"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10" name="Footer Placeholder 16"/>
          <p:cNvSpPr txBox="1">
            <a:spLocks/>
          </p:cNvSpPr>
          <p:nvPr userDrawn="1"/>
        </p:nvSpPr>
        <p:spPr>
          <a:xfrm>
            <a:off x="-17930" y="-29528"/>
            <a:ext cx="9144000" cy="231776"/>
          </a:xfrm>
          <a:prstGeom prst="rect">
            <a:avLst/>
          </a:prstGeom>
        </p:spPr>
        <p:txBody>
          <a:bodyPr/>
          <a:lstStyle/>
          <a:p>
            <a:pPr algn="ctr" fontAlgn="auto">
              <a:spcBef>
                <a:spcPts val="0"/>
              </a:spcBef>
              <a:spcAft>
                <a:spcPts val="0"/>
              </a:spcAft>
              <a:defRPr/>
            </a:pPr>
            <a:r>
              <a:rPr lang="en-US" sz="1000" b="1" dirty="0" smtClean="0">
                <a:solidFill>
                  <a:srgbClr val="000000"/>
                </a:solidFill>
                <a:ea typeface="MS PGothic" pitchFamily="34" charset="-128"/>
              </a:rPr>
              <a:t>UNCLASSIFIED</a:t>
            </a:r>
            <a:endParaRPr lang="en-US" sz="1000" b="1" dirty="0">
              <a:solidFill>
                <a:srgbClr val="000000"/>
              </a:solidFill>
              <a:ea typeface="MS PGothic" pitchFamily="34" charset="-128"/>
            </a:endParaRPr>
          </a:p>
        </p:txBody>
      </p:sp>
      <p:sp>
        <p:nvSpPr>
          <p:cNvPr id="11" name="Footer Placeholder 16"/>
          <p:cNvSpPr txBox="1">
            <a:spLocks/>
          </p:cNvSpPr>
          <p:nvPr userDrawn="1"/>
        </p:nvSpPr>
        <p:spPr>
          <a:xfrm>
            <a:off x="39624" y="6620256"/>
            <a:ext cx="2398776" cy="228600"/>
          </a:xfrm>
          <a:prstGeom prst="rect">
            <a:avLst/>
          </a:prstGeom>
        </p:spPr>
        <p:txBody>
          <a:bodyPr/>
          <a:lstStyle/>
          <a:p>
            <a:pPr fontAlgn="auto">
              <a:spcBef>
                <a:spcPts val="0"/>
              </a:spcBef>
              <a:spcAft>
                <a:spcPts val="0"/>
              </a:spcAft>
              <a:defRPr/>
            </a:pPr>
            <a:r>
              <a:rPr lang="en-US" sz="1000" b="1" dirty="0" smtClean="0">
                <a:solidFill>
                  <a:prstClr val="white"/>
                </a:solidFill>
                <a:ea typeface="MS PGothic" pitchFamily="34" charset="-128"/>
              </a:rPr>
              <a:t>UNCLASSIFIED</a:t>
            </a:r>
            <a:endParaRPr lang="en-US" sz="1000" b="1" dirty="0">
              <a:solidFill>
                <a:prstClr val="white"/>
              </a:solidFill>
              <a:ea typeface="MS PGothic" pitchFamily="34" charset="-128"/>
            </a:endParaRPr>
          </a:p>
        </p:txBody>
      </p:sp>
      <p:pic>
        <p:nvPicPr>
          <p:cNvPr id="7" name="Picture 6" descr="Lineage_Vector_Small_WhiteRed_Tagline_Reverse.png"/>
          <p:cNvPicPr>
            <a:picLocks noChangeAspect="1"/>
          </p:cNvPicPr>
          <p:nvPr userDrawn="1"/>
        </p:nvPicPr>
        <p:blipFill>
          <a:blip r:embed="rId12" cstate="print"/>
          <a:stretch>
            <a:fillRect/>
          </a:stretch>
        </p:blipFill>
        <p:spPr>
          <a:xfrm>
            <a:off x="276017" y="119063"/>
            <a:ext cx="3248441" cy="704591"/>
          </a:xfrm>
          <a:prstGeom prst="rect">
            <a:avLst/>
          </a:prstGeom>
        </p:spPr>
      </p:pic>
      <p:pic>
        <p:nvPicPr>
          <p:cNvPr id="12" name="Picture 11" descr="ARL_Logo_March2012_WhiteGold_small.png"/>
          <p:cNvPicPr>
            <a:picLocks noChangeAspect="1"/>
          </p:cNvPicPr>
          <p:nvPr userDrawn="1"/>
        </p:nvPicPr>
        <p:blipFill>
          <a:blip r:embed="rId13" cstate="print"/>
          <a:stretch>
            <a:fillRect/>
          </a:stretch>
        </p:blipFill>
        <p:spPr>
          <a:xfrm>
            <a:off x="8089306" y="266671"/>
            <a:ext cx="914402" cy="338329"/>
          </a:xfrm>
          <a:prstGeom prst="rect">
            <a:avLst/>
          </a:prstGeom>
        </p:spPr>
      </p:pic>
      <p:sp>
        <p:nvSpPr>
          <p:cNvPr id="13" name="Subtitle 12"/>
          <p:cNvSpPr txBox="1">
            <a:spLocks/>
          </p:cNvSpPr>
          <p:nvPr userDrawn="1"/>
        </p:nvSpPr>
        <p:spPr>
          <a:xfrm>
            <a:off x="2209800" y="6477000"/>
            <a:ext cx="6265718" cy="381000"/>
          </a:xfrm>
          <a:prstGeom prst="rect">
            <a:avLst/>
          </a:prstGeom>
        </p:spPr>
        <p:txBody>
          <a:bodyPr vert="horz" lIns="91440" tIns="45720" rIns="91440" bIns="45720" rtlCol="0" anchor="ctr">
            <a:noAutofit/>
          </a:bodyPr>
          <a:lstStyle/>
          <a:p>
            <a:pPr algn="r" fontAlgn="auto">
              <a:spcBef>
                <a:spcPct val="20000"/>
              </a:spcBef>
              <a:spcAft>
                <a:spcPts val="0"/>
              </a:spcAft>
              <a:buClr>
                <a:srgbClr val="00B0F0"/>
              </a:buClr>
              <a:buFont typeface="Arial" pitchFamily="34" charset="0"/>
              <a:buNone/>
              <a:defRPr/>
            </a:pPr>
            <a:r>
              <a:rPr lang="en-US" sz="1800" b="1" dirty="0" smtClean="0">
                <a:solidFill>
                  <a:prstClr val="white"/>
                </a:solidFill>
                <a:effectLst>
                  <a:outerShdw blurRad="38100" dist="38100" dir="2700000" algn="tl">
                    <a:srgbClr val="000000">
                      <a:alpha val="43137"/>
                    </a:srgbClr>
                  </a:outerShdw>
                </a:effectLst>
              </a:rPr>
              <a:t>The Nation’s Premier Laboratory for Land Forces</a:t>
            </a:r>
            <a:endParaRPr lang="en-US" sz="1800" dirty="0">
              <a:solidFill>
                <a:prstClr val="white"/>
              </a:solidFill>
              <a:effectLst>
                <a:outerShdw blurRad="38100" dist="38100" dir="2700000" algn="tl">
                  <a:srgbClr val="000000">
                    <a:alpha val="43137"/>
                  </a:srgbClr>
                </a:outerShdw>
              </a:effectLst>
            </a:endParaRPr>
          </a:p>
        </p:txBody>
      </p:sp>
      <p:pic>
        <p:nvPicPr>
          <p:cNvPr id="14" name="Picture 4"/>
          <p:cNvPicPr>
            <a:picLocks noChangeArrowheads="1"/>
          </p:cNvPicPr>
          <p:nvPr userDrawn="1"/>
        </p:nvPicPr>
        <p:blipFill>
          <a:blip r:embed="rId14" cstate="print"/>
          <a:srcRect/>
          <a:stretch>
            <a:fillRect/>
          </a:stretch>
        </p:blipFill>
        <p:spPr bwMode="auto">
          <a:xfrm>
            <a:off x="7924800" y="185255"/>
            <a:ext cx="290320" cy="271946"/>
          </a:xfrm>
          <a:prstGeom prst="rect">
            <a:avLst/>
          </a:prstGeom>
          <a:noFill/>
          <a:ln w="12700">
            <a:noFill/>
            <a:miter lim="800000"/>
            <a:headEnd/>
            <a:tailEnd/>
          </a:ln>
        </p:spPr>
      </p:pic>
    </p:spTree>
    <p:extLst>
      <p:ext uri="{BB962C8B-B14F-4D97-AF65-F5344CB8AC3E}">
        <p14:creationId xmlns:p14="http://schemas.microsoft.com/office/powerpoint/2010/main" val="62737875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Lst>
  <p:timing>
    <p:tnLst>
      <p:par>
        <p:cTn id="1" dur="indefinite" restart="never" nodeType="tmRoot"/>
      </p:par>
    </p:tnLst>
  </p:timing>
  <p:txStyles>
    <p:titleStyle>
      <a:lvl1pPr algn="ctr" defTabSz="914400" rtl="0" eaLnBrk="1" latinLnBrk="0" hangingPunct="1">
        <a:spcBef>
          <a:spcPct val="0"/>
        </a:spcBef>
        <a:buNone/>
        <a:defRPr sz="2800" b="1" kern="1200" baseline="0">
          <a:solidFill>
            <a:schemeClr val="bg1"/>
          </a:solidFill>
          <a:latin typeface="Comic Sans MS" pitchFamily="66" charset="0"/>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24"/>
          <p:cNvSpPr>
            <a:spLocks noChangeArrowheads="1"/>
          </p:cNvSpPr>
          <p:nvPr userDrawn="1"/>
        </p:nvSpPr>
        <p:spPr bwMode="auto">
          <a:xfrm>
            <a:off x="-7938" y="852366"/>
            <a:ext cx="3810001" cy="157163"/>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1800" b="1" dirty="0">
              <a:solidFill>
                <a:srgbClr val="000000"/>
              </a:solidFill>
              <a:latin typeface="Arial" charset="0"/>
              <a:ea typeface="ＭＳ Ｐゴシック" charset="-128"/>
              <a:cs typeface="Arial" charset="0"/>
            </a:endParaRPr>
          </a:p>
        </p:txBody>
      </p:sp>
      <p:pic>
        <p:nvPicPr>
          <p:cNvPr id="17" name="Picture 25" descr="Header1"/>
          <p:cNvPicPr>
            <a:picLocks noChangeAspect="1" noChangeArrowheads="1"/>
          </p:cNvPicPr>
          <p:nvPr userDrawn="1"/>
        </p:nvPicPr>
        <p:blipFill>
          <a:blip r:embed="rId15" cstate="print"/>
          <a:srcRect/>
          <a:stretch>
            <a:fillRect/>
          </a:stretch>
        </p:blipFill>
        <p:spPr bwMode="auto">
          <a:xfrm>
            <a:off x="0" y="0"/>
            <a:ext cx="9144000" cy="931986"/>
          </a:xfrm>
          <a:prstGeom prst="rect">
            <a:avLst/>
          </a:prstGeom>
          <a:noFill/>
          <a:ln w="9525">
            <a:noFill/>
            <a:miter lim="800000"/>
            <a:headEnd/>
            <a:tailEnd/>
          </a:ln>
        </p:spPr>
      </p:pic>
      <p:pic>
        <p:nvPicPr>
          <p:cNvPr id="18" name="Picture 28" descr="Aro transparent"/>
          <p:cNvPicPr>
            <a:picLocks noChangeAspect="1" noChangeArrowheads="1"/>
          </p:cNvPicPr>
          <p:nvPr userDrawn="1"/>
        </p:nvPicPr>
        <p:blipFill>
          <a:blip r:embed="rId16" cstate="print"/>
          <a:srcRect l="9599" r="13774"/>
          <a:stretch>
            <a:fillRect/>
          </a:stretch>
        </p:blipFill>
        <p:spPr bwMode="auto">
          <a:xfrm>
            <a:off x="8291147" y="116499"/>
            <a:ext cx="803030" cy="791652"/>
          </a:xfrm>
          <a:prstGeom prst="rect">
            <a:avLst/>
          </a:prstGeom>
          <a:noFill/>
          <a:ln w="9525">
            <a:noFill/>
            <a:miter lim="800000"/>
            <a:headEnd/>
            <a:tailEnd/>
          </a:ln>
        </p:spPr>
      </p:pic>
      <p:pic>
        <p:nvPicPr>
          <p:cNvPr id="19" name="Picture 18" descr="ARL_Logo_March2012_WhiteGold-dark bkgd.png"/>
          <p:cNvPicPr>
            <a:picLocks noChangeAspect="1"/>
          </p:cNvPicPr>
          <p:nvPr userDrawn="1"/>
        </p:nvPicPr>
        <p:blipFill>
          <a:blip r:embed="rId17" cstate="print"/>
          <a:stretch>
            <a:fillRect/>
          </a:stretch>
        </p:blipFill>
        <p:spPr>
          <a:xfrm>
            <a:off x="7512611" y="123092"/>
            <a:ext cx="801859" cy="351693"/>
          </a:xfrm>
          <a:prstGeom prst="rect">
            <a:avLst/>
          </a:prstGeom>
          <a:effectLst>
            <a:outerShdw blurRad="50800" dist="38100" dir="2700000" algn="tl" rotWithShape="0">
              <a:prstClr val="black">
                <a:alpha val="40000"/>
              </a:prstClr>
            </a:outerShdw>
          </a:effectLst>
        </p:spPr>
      </p:pic>
      <p:pic>
        <p:nvPicPr>
          <p:cNvPr id="20" name="Picture 19" descr="RDECOM_logo_white-gold-dark bkgd.png"/>
          <p:cNvPicPr>
            <a:picLocks/>
          </p:cNvPicPr>
          <p:nvPr userDrawn="1"/>
        </p:nvPicPr>
        <p:blipFill>
          <a:blip r:embed="rId18" cstate="print"/>
          <a:srcRect l="21562"/>
          <a:stretch>
            <a:fillRect/>
          </a:stretch>
        </p:blipFill>
        <p:spPr>
          <a:xfrm>
            <a:off x="571509" y="70335"/>
            <a:ext cx="1230915" cy="538400"/>
          </a:xfrm>
          <a:prstGeom prst="rect">
            <a:avLst/>
          </a:prstGeom>
        </p:spPr>
      </p:pic>
      <p:pic>
        <p:nvPicPr>
          <p:cNvPr id="21" name="Picture 20" descr="ArmyLogo-transparent bkgd-png.png"/>
          <p:cNvPicPr>
            <a:picLocks/>
          </p:cNvPicPr>
          <p:nvPr userDrawn="1"/>
        </p:nvPicPr>
        <p:blipFill>
          <a:blip r:embed="rId19" cstate="print"/>
          <a:stretch>
            <a:fillRect/>
          </a:stretch>
        </p:blipFill>
        <p:spPr>
          <a:xfrm>
            <a:off x="-8791" y="43960"/>
            <a:ext cx="655407" cy="800101"/>
          </a:xfrm>
          <a:prstGeom prst="rect">
            <a:avLst/>
          </a:prstGeom>
        </p:spPr>
      </p:pic>
      <p:sp>
        <p:nvSpPr>
          <p:cNvPr id="22" name="Text Box 19"/>
          <p:cNvSpPr txBox="1">
            <a:spLocks noChangeArrowheads="1"/>
          </p:cNvSpPr>
          <p:nvPr userDrawn="1"/>
        </p:nvSpPr>
        <p:spPr bwMode="auto">
          <a:xfrm>
            <a:off x="0" y="0"/>
            <a:ext cx="9144000" cy="246221"/>
          </a:xfrm>
          <a:prstGeom prst="rect">
            <a:avLst/>
          </a:prstGeom>
          <a:noFill/>
          <a:ln w="9525" algn="ctr">
            <a:noFill/>
            <a:miter lim="800000"/>
            <a:headEnd/>
            <a:tailEnd/>
          </a:ln>
          <a:effectLst/>
        </p:spPr>
        <p:txBody>
          <a:bodyPr tIns="0" bIns="0" anchorCtr="1">
            <a:spAutoFit/>
          </a:bodyPr>
          <a:lstStyle/>
          <a:p>
            <a:pPr algn="ctr">
              <a:spcBef>
                <a:spcPts val="900"/>
              </a:spcBef>
              <a:defRPr/>
            </a:pPr>
            <a:r>
              <a:rPr lang="en-US" sz="1600" dirty="0" smtClean="0">
                <a:solidFill>
                  <a:srgbClr val="FFCC66"/>
                </a:solidFill>
                <a:latin typeface="Arial" charset="0"/>
                <a:cs typeface="Arial" charset="0"/>
              </a:rPr>
              <a:t>Probability and Statistics</a:t>
            </a:r>
            <a:endParaRPr lang="en-US" sz="1600" dirty="0">
              <a:solidFill>
                <a:srgbClr val="FFCC66"/>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4"/>
          <p:cNvSpPr>
            <a:spLocks noChangeArrowheads="1"/>
          </p:cNvSpPr>
          <p:nvPr userDrawn="1"/>
        </p:nvSpPr>
        <p:spPr bwMode="auto">
          <a:xfrm>
            <a:off x="-7938" y="852366"/>
            <a:ext cx="3810001" cy="157163"/>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1800" b="1" dirty="0">
              <a:solidFill>
                <a:srgbClr val="000000"/>
              </a:solidFill>
              <a:latin typeface="Arial" charset="0"/>
              <a:ea typeface="ＭＳ Ｐゴシック" charset="-128"/>
              <a:cs typeface="Arial" charset="0"/>
            </a:endParaRPr>
          </a:p>
        </p:txBody>
      </p:sp>
      <p:pic>
        <p:nvPicPr>
          <p:cNvPr id="17" name="Picture 25" descr="Header1"/>
          <p:cNvPicPr>
            <a:picLocks noChangeAspect="1" noChangeArrowheads="1"/>
          </p:cNvPicPr>
          <p:nvPr userDrawn="1"/>
        </p:nvPicPr>
        <p:blipFill>
          <a:blip r:embed="rId16" cstate="print"/>
          <a:srcRect/>
          <a:stretch>
            <a:fillRect/>
          </a:stretch>
        </p:blipFill>
        <p:spPr bwMode="auto">
          <a:xfrm>
            <a:off x="0" y="0"/>
            <a:ext cx="9144000" cy="931986"/>
          </a:xfrm>
          <a:prstGeom prst="rect">
            <a:avLst/>
          </a:prstGeom>
          <a:noFill/>
          <a:ln w="9525">
            <a:noFill/>
            <a:miter lim="800000"/>
            <a:headEnd/>
            <a:tailEnd/>
          </a:ln>
        </p:spPr>
      </p:pic>
      <p:pic>
        <p:nvPicPr>
          <p:cNvPr id="18" name="Picture 28" descr="Aro transparent"/>
          <p:cNvPicPr>
            <a:picLocks noChangeAspect="1" noChangeArrowheads="1"/>
          </p:cNvPicPr>
          <p:nvPr userDrawn="1"/>
        </p:nvPicPr>
        <p:blipFill>
          <a:blip r:embed="rId17" cstate="print"/>
          <a:srcRect l="9599" r="13774"/>
          <a:stretch>
            <a:fillRect/>
          </a:stretch>
        </p:blipFill>
        <p:spPr bwMode="auto">
          <a:xfrm>
            <a:off x="8291147" y="116499"/>
            <a:ext cx="803030" cy="791652"/>
          </a:xfrm>
          <a:prstGeom prst="rect">
            <a:avLst/>
          </a:prstGeom>
          <a:noFill/>
          <a:ln w="9525">
            <a:noFill/>
            <a:miter lim="800000"/>
            <a:headEnd/>
            <a:tailEnd/>
          </a:ln>
        </p:spPr>
      </p:pic>
      <p:pic>
        <p:nvPicPr>
          <p:cNvPr id="19" name="Picture 18" descr="ARL_Logo_March2012_WhiteGold-dark bkgd.png"/>
          <p:cNvPicPr>
            <a:picLocks noChangeAspect="1"/>
          </p:cNvPicPr>
          <p:nvPr userDrawn="1"/>
        </p:nvPicPr>
        <p:blipFill>
          <a:blip r:embed="rId18" cstate="print"/>
          <a:stretch>
            <a:fillRect/>
          </a:stretch>
        </p:blipFill>
        <p:spPr>
          <a:xfrm>
            <a:off x="7512611" y="123092"/>
            <a:ext cx="801859" cy="351693"/>
          </a:xfrm>
          <a:prstGeom prst="rect">
            <a:avLst/>
          </a:prstGeom>
          <a:effectLst>
            <a:outerShdw blurRad="50800" dist="38100" dir="2700000" algn="tl" rotWithShape="0">
              <a:prstClr val="black">
                <a:alpha val="40000"/>
              </a:prstClr>
            </a:outerShdw>
          </a:effectLst>
        </p:spPr>
      </p:pic>
      <p:pic>
        <p:nvPicPr>
          <p:cNvPr id="20" name="Picture 19" descr="RDECOM_logo_white-gold-dark bkgd.png"/>
          <p:cNvPicPr>
            <a:picLocks/>
          </p:cNvPicPr>
          <p:nvPr userDrawn="1"/>
        </p:nvPicPr>
        <p:blipFill>
          <a:blip r:embed="rId19" cstate="print"/>
          <a:srcRect l="21562"/>
          <a:stretch>
            <a:fillRect/>
          </a:stretch>
        </p:blipFill>
        <p:spPr>
          <a:xfrm>
            <a:off x="571509" y="70335"/>
            <a:ext cx="1230915" cy="538400"/>
          </a:xfrm>
          <a:prstGeom prst="rect">
            <a:avLst/>
          </a:prstGeom>
        </p:spPr>
      </p:pic>
      <p:pic>
        <p:nvPicPr>
          <p:cNvPr id="21" name="Picture 20" descr="ArmyLogo-transparent bkgd-png.png"/>
          <p:cNvPicPr>
            <a:picLocks/>
          </p:cNvPicPr>
          <p:nvPr userDrawn="1"/>
        </p:nvPicPr>
        <p:blipFill>
          <a:blip r:embed="rId20" cstate="print"/>
          <a:stretch>
            <a:fillRect/>
          </a:stretch>
        </p:blipFill>
        <p:spPr>
          <a:xfrm>
            <a:off x="-8791" y="43960"/>
            <a:ext cx="655407" cy="800101"/>
          </a:xfrm>
          <a:prstGeom prst="rect">
            <a:avLst/>
          </a:prstGeom>
        </p:spPr>
      </p:pic>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24"/>
          <p:cNvSpPr>
            <a:spLocks noChangeArrowheads="1"/>
          </p:cNvSpPr>
          <p:nvPr userDrawn="1"/>
        </p:nvSpPr>
        <p:spPr bwMode="auto">
          <a:xfrm>
            <a:off x="-7938" y="852366"/>
            <a:ext cx="3810001" cy="157163"/>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1800" b="1" dirty="0">
              <a:solidFill>
                <a:srgbClr val="000000"/>
              </a:solidFill>
              <a:latin typeface="Arial" charset="0"/>
              <a:ea typeface="ＭＳ Ｐゴシック" charset="-128"/>
              <a:cs typeface="Arial" charset="0"/>
            </a:endParaRPr>
          </a:p>
        </p:txBody>
      </p:sp>
      <p:pic>
        <p:nvPicPr>
          <p:cNvPr id="17" name="Picture 25" descr="Header1"/>
          <p:cNvPicPr>
            <a:picLocks noChangeAspect="1" noChangeArrowheads="1"/>
          </p:cNvPicPr>
          <p:nvPr userDrawn="1"/>
        </p:nvPicPr>
        <p:blipFill>
          <a:blip r:embed="rId5" cstate="print"/>
          <a:srcRect/>
          <a:stretch>
            <a:fillRect/>
          </a:stretch>
        </p:blipFill>
        <p:spPr bwMode="auto">
          <a:xfrm>
            <a:off x="0" y="0"/>
            <a:ext cx="9144000" cy="931986"/>
          </a:xfrm>
          <a:prstGeom prst="rect">
            <a:avLst/>
          </a:prstGeom>
          <a:noFill/>
          <a:ln w="9525">
            <a:noFill/>
            <a:miter lim="800000"/>
            <a:headEnd/>
            <a:tailEnd/>
          </a:ln>
        </p:spPr>
      </p:pic>
      <p:pic>
        <p:nvPicPr>
          <p:cNvPr id="18" name="Picture 28" descr="Aro transparent"/>
          <p:cNvPicPr>
            <a:picLocks noChangeAspect="1" noChangeArrowheads="1"/>
          </p:cNvPicPr>
          <p:nvPr userDrawn="1"/>
        </p:nvPicPr>
        <p:blipFill>
          <a:blip r:embed="rId6" cstate="print"/>
          <a:srcRect l="9599" r="13774"/>
          <a:stretch>
            <a:fillRect/>
          </a:stretch>
        </p:blipFill>
        <p:spPr bwMode="auto">
          <a:xfrm>
            <a:off x="8291147" y="116499"/>
            <a:ext cx="803030" cy="791652"/>
          </a:xfrm>
          <a:prstGeom prst="rect">
            <a:avLst/>
          </a:prstGeom>
          <a:noFill/>
          <a:ln w="9525">
            <a:noFill/>
            <a:miter lim="800000"/>
            <a:headEnd/>
            <a:tailEnd/>
          </a:ln>
        </p:spPr>
      </p:pic>
      <p:pic>
        <p:nvPicPr>
          <p:cNvPr id="19" name="Picture 18" descr="ARL_Logo_March2012_WhiteGold-dark bkgd.png"/>
          <p:cNvPicPr>
            <a:picLocks noChangeAspect="1"/>
          </p:cNvPicPr>
          <p:nvPr userDrawn="1"/>
        </p:nvPicPr>
        <p:blipFill>
          <a:blip r:embed="rId7" cstate="print"/>
          <a:stretch>
            <a:fillRect/>
          </a:stretch>
        </p:blipFill>
        <p:spPr>
          <a:xfrm>
            <a:off x="7512611" y="123092"/>
            <a:ext cx="801859" cy="351693"/>
          </a:xfrm>
          <a:prstGeom prst="rect">
            <a:avLst/>
          </a:prstGeom>
          <a:effectLst>
            <a:outerShdw blurRad="50800" dist="38100" dir="2700000" algn="tl" rotWithShape="0">
              <a:prstClr val="black">
                <a:alpha val="40000"/>
              </a:prstClr>
            </a:outerShdw>
          </a:effectLst>
        </p:spPr>
      </p:pic>
      <p:pic>
        <p:nvPicPr>
          <p:cNvPr id="20" name="Picture 19" descr="RDECOM_logo_white-gold-dark bkgd.png"/>
          <p:cNvPicPr>
            <a:picLocks/>
          </p:cNvPicPr>
          <p:nvPr userDrawn="1"/>
        </p:nvPicPr>
        <p:blipFill>
          <a:blip r:embed="rId8" cstate="print"/>
          <a:srcRect l="21562"/>
          <a:stretch>
            <a:fillRect/>
          </a:stretch>
        </p:blipFill>
        <p:spPr>
          <a:xfrm>
            <a:off x="571509" y="70335"/>
            <a:ext cx="1230915" cy="538400"/>
          </a:xfrm>
          <a:prstGeom prst="rect">
            <a:avLst/>
          </a:prstGeom>
        </p:spPr>
      </p:pic>
      <p:pic>
        <p:nvPicPr>
          <p:cNvPr id="21" name="Picture 20" descr="ArmyLogo-transparent bkgd-png.png"/>
          <p:cNvPicPr>
            <a:picLocks/>
          </p:cNvPicPr>
          <p:nvPr userDrawn="1"/>
        </p:nvPicPr>
        <p:blipFill>
          <a:blip r:embed="rId9" cstate="print"/>
          <a:stretch>
            <a:fillRect/>
          </a:stretch>
        </p:blipFill>
        <p:spPr>
          <a:xfrm>
            <a:off x="-8791" y="43960"/>
            <a:ext cx="655407" cy="800101"/>
          </a:xfrm>
          <a:prstGeom prst="rect">
            <a:avLst/>
          </a:prstGeom>
        </p:spPr>
      </p:pic>
      <p:sp>
        <p:nvSpPr>
          <p:cNvPr id="22" name="Text Box 19"/>
          <p:cNvSpPr txBox="1">
            <a:spLocks noChangeArrowheads="1"/>
          </p:cNvSpPr>
          <p:nvPr userDrawn="1"/>
        </p:nvSpPr>
        <p:spPr bwMode="auto">
          <a:xfrm>
            <a:off x="0" y="-6764"/>
            <a:ext cx="9144000" cy="230832"/>
          </a:xfrm>
          <a:prstGeom prst="rect">
            <a:avLst/>
          </a:prstGeom>
          <a:noFill/>
          <a:ln w="9525" algn="ctr">
            <a:noFill/>
            <a:miter lim="800000"/>
            <a:headEnd/>
            <a:tailEnd/>
          </a:ln>
          <a:effectLst/>
        </p:spPr>
        <p:txBody>
          <a:bodyPr tIns="0" bIns="0" anchorCtr="1">
            <a:spAutoFit/>
          </a:bodyPr>
          <a:lstStyle/>
          <a:p>
            <a:pPr algn="ctr">
              <a:spcBef>
                <a:spcPts val="900"/>
              </a:spcBef>
              <a:defRPr/>
            </a:pPr>
            <a:r>
              <a:rPr lang="en-US" sz="1500" dirty="0" smtClean="0">
                <a:solidFill>
                  <a:srgbClr val="FFCC66"/>
                </a:solidFill>
                <a:latin typeface="Arial" charset="0"/>
                <a:cs typeface="Arial" charset="0"/>
              </a:rPr>
              <a:t>Computational Mathematics</a:t>
            </a:r>
            <a:endParaRPr lang="en-US" sz="1000" i="1" dirty="0">
              <a:solidFill>
                <a:srgbClr val="FFCC66"/>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24"/>
          <p:cNvSpPr>
            <a:spLocks noChangeArrowheads="1"/>
          </p:cNvSpPr>
          <p:nvPr userDrawn="1"/>
        </p:nvSpPr>
        <p:spPr bwMode="auto">
          <a:xfrm>
            <a:off x="-7938" y="852366"/>
            <a:ext cx="3810001" cy="157163"/>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1800" b="1" dirty="0">
              <a:solidFill>
                <a:srgbClr val="000000"/>
              </a:solidFill>
              <a:latin typeface="Arial" charset="0"/>
              <a:ea typeface="ＭＳ Ｐゴシック" charset="-128"/>
              <a:cs typeface="Arial" charset="0"/>
            </a:endParaRPr>
          </a:p>
        </p:txBody>
      </p:sp>
      <p:pic>
        <p:nvPicPr>
          <p:cNvPr id="17" name="Picture 25" descr="Header1"/>
          <p:cNvPicPr>
            <a:picLocks noChangeAspect="1" noChangeArrowheads="1"/>
          </p:cNvPicPr>
          <p:nvPr userDrawn="1"/>
        </p:nvPicPr>
        <p:blipFill>
          <a:blip r:embed="rId5" cstate="print"/>
          <a:srcRect/>
          <a:stretch>
            <a:fillRect/>
          </a:stretch>
        </p:blipFill>
        <p:spPr bwMode="auto">
          <a:xfrm>
            <a:off x="0" y="0"/>
            <a:ext cx="9144000" cy="931986"/>
          </a:xfrm>
          <a:prstGeom prst="rect">
            <a:avLst/>
          </a:prstGeom>
          <a:noFill/>
          <a:ln w="9525">
            <a:noFill/>
            <a:miter lim="800000"/>
            <a:headEnd/>
            <a:tailEnd/>
          </a:ln>
        </p:spPr>
      </p:pic>
      <p:pic>
        <p:nvPicPr>
          <p:cNvPr id="18" name="Picture 28" descr="Aro transparent"/>
          <p:cNvPicPr>
            <a:picLocks noChangeAspect="1" noChangeArrowheads="1"/>
          </p:cNvPicPr>
          <p:nvPr userDrawn="1"/>
        </p:nvPicPr>
        <p:blipFill>
          <a:blip r:embed="rId6" cstate="print"/>
          <a:srcRect l="9599" r="13774"/>
          <a:stretch>
            <a:fillRect/>
          </a:stretch>
        </p:blipFill>
        <p:spPr bwMode="auto">
          <a:xfrm>
            <a:off x="8291147" y="116499"/>
            <a:ext cx="803030" cy="791652"/>
          </a:xfrm>
          <a:prstGeom prst="rect">
            <a:avLst/>
          </a:prstGeom>
          <a:noFill/>
          <a:ln w="9525">
            <a:noFill/>
            <a:miter lim="800000"/>
            <a:headEnd/>
            <a:tailEnd/>
          </a:ln>
        </p:spPr>
      </p:pic>
      <p:pic>
        <p:nvPicPr>
          <p:cNvPr id="19" name="Picture 18" descr="ARL_Logo_March2012_WhiteGold-dark bkgd.png"/>
          <p:cNvPicPr>
            <a:picLocks noChangeAspect="1"/>
          </p:cNvPicPr>
          <p:nvPr userDrawn="1"/>
        </p:nvPicPr>
        <p:blipFill>
          <a:blip r:embed="rId7" cstate="print"/>
          <a:stretch>
            <a:fillRect/>
          </a:stretch>
        </p:blipFill>
        <p:spPr>
          <a:xfrm>
            <a:off x="7512611" y="123092"/>
            <a:ext cx="801859" cy="351693"/>
          </a:xfrm>
          <a:prstGeom prst="rect">
            <a:avLst/>
          </a:prstGeom>
          <a:effectLst>
            <a:outerShdw blurRad="50800" dist="38100" dir="2700000" algn="tl" rotWithShape="0">
              <a:prstClr val="black">
                <a:alpha val="40000"/>
              </a:prstClr>
            </a:outerShdw>
          </a:effectLst>
        </p:spPr>
      </p:pic>
      <p:pic>
        <p:nvPicPr>
          <p:cNvPr id="20" name="Picture 19" descr="RDECOM_logo_white-gold-dark bkgd.png"/>
          <p:cNvPicPr>
            <a:picLocks/>
          </p:cNvPicPr>
          <p:nvPr userDrawn="1"/>
        </p:nvPicPr>
        <p:blipFill>
          <a:blip r:embed="rId8" cstate="print"/>
          <a:srcRect l="21562"/>
          <a:stretch>
            <a:fillRect/>
          </a:stretch>
        </p:blipFill>
        <p:spPr>
          <a:xfrm>
            <a:off x="571509" y="70335"/>
            <a:ext cx="1230915" cy="538400"/>
          </a:xfrm>
          <a:prstGeom prst="rect">
            <a:avLst/>
          </a:prstGeom>
        </p:spPr>
      </p:pic>
      <p:pic>
        <p:nvPicPr>
          <p:cNvPr id="21" name="Picture 20" descr="ArmyLogo-transparent bkgd-png.png"/>
          <p:cNvPicPr>
            <a:picLocks/>
          </p:cNvPicPr>
          <p:nvPr userDrawn="1"/>
        </p:nvPicPr>
        <p:blipFill>
          <a:blip r:embed="rId9" cstate="print"/>
          <a:stretch>
            <a:fillRect/>
          </a:stretch>
        </p:blipFill>
        <p:spPr>
          <a:xfrm>
            <a:off x="-8791" y="43960"/>
            <a:ext cx="655407" cy="800101"/>
          </a:xfrm>
          <a:prstGeom prst="rect">
            <a:avLst/>
          </a:prstGeom>
        </p:spPr>
      </p:pic>
      <p:sp>
        <p:nvSpPr>
          <p:cNvPr id="22" name="Text Box 19"/>
          <p:cNvSpPr txBox="1">
            <a:spLocks noChangeArrowheads="1"/>
          </p:cNvSpPr>
          <p:nvPr userDrawn="1"/>
        </p:nvSpPr>
        <p:spPr bwMode="auto">
          <a:xfrm>
            <a:off x="0" y="-6764"/>
            <a:ext cx="9144000" cy="230832"/>
          </a:xfrm>
          <a:prstGeom prst="rect">
            <a:avLst/>
          </a:prstGeom>
          <a:noFill/>
          <a:ln w="9525" algn="ctr">
            <a:noFill/>
            <a:miter lim="800000"/>
            <a:headEnd/>
            <a:tailEnd/>
          </a:ln>
          <a:effectLst/>
        </p:spPr>
        <p:txBody>
          <a:bodyPr tIns="0" bIns="0" anchorCtr="1">
            <a:spAutoFit/>
          </a:bodyPr>
          <a:lstStyle/>
          <a:p>
            <a:pPr algn="ctr">
              <a:spcBef>
                <a:spcPts val="900"/>
              </a:spcBef>
              <a:defRPr/>
            </a:pPr>
            <a:r>
              <a:rPr lang="en-US" sz="1500" dirty="0" smtClean="0">
                <a:solidFill>
                  <a:srgbClr val="FFCC66"/>
                </a:solidFill>
                <a:latin typeface="Arial" charset="0"/>
                <a:cs typeface="Arial" charset="0"/>
              </a:rPr>
              <a:t>Modeling of Complex Systems</a:t>
            </a:r>
            <a:endParaRPr lang="en-US" sz="1000" i="1" dirty="0">
              <a:solidFill>
                <a:srgbClr val="FFCC66"/>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tif"/><Relationship Id="rId4" Type="http://schemas.openxmlformats.org/officeDocument/2006/relationships/image" Target="../media/image240.png"/></Relationships>
</file>

<file path=ppt/slides/_rels/slide1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30.tif"/></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330.png"/><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2.wmf"/><Relationship Id="rId3" Type="http://schemas.openxmlformats.org/officeDocument/2006/relationships/notesSlide" Target="../notesSlides/notesSlide15.xml"/><Relationship Id="rId7" Type="http://schemas.openxmlformats.org/officeDocument/2006/relationships/image" Target="../media/image39.wmf"/><Relationship Id="rId12" Type="http://schemas.openxmlformats.org/officeDocument/2006/relationships/oleObject" Target="../embeddings/oleObject4.bin"/><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1.wmf"/><Relationship Id="rId5" Type="http://schemas.openxmlformats.org/officeDocument/2006/relationships/image" Target="../media/image43.png"/><Relationship Id="rId10" Type="http://schemas.openxmlformats.org/officeDocument/2006/relationships/oleObject" Target="../embeddings/oleObject3.bin"/><Relationship Id="rId4" Type="http://schemas.openxmlformats.org/officeDocument/2006/relationships/image" Target="../media/image37.png"/><Relationship Id="rId9" Type="http://schemas.openxmlformats.org/officeDocument/2006/relationships/image" Target="../media/image40.wmf"/></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9.t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flipH="1" flipV="1">
            <a:off x="3474719" y="45719"/>
            <a:ext cx="2196319" cy="1982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Text Box 3"/>
          <p:cNvSpPr txBox="1">
            <a:spLocks noChangeArrowheads="1"/>
          </p:cNvSpPr>
          <p:nvPr/>
        </p:nvSpPr>
        <p:spPr bwMode="auto">
          <a:xfrm>
            <a:off x="251600" y="5044722"/>
            <a:ext cx="6708260" cy="1354217"/>
          </a:xfrm>
          <a:prstGeom prst="rect">
            <a:avLst/>
          </a:prstGeom>
          <a:noFill/>
          <a:ln w="9525">
            <a:noFill/>
            <a:miter lim="800000"/>
            <a:headEnd/>
            <a:tailEnd/>
          </a:ln>
        </p:spPr>
        <p:txBody>
          <a:bodyPr wrap="square" lIns="0" tIns="0" rIns="0" bIns="0">
            <a:spAutoFit/>
          </a:bodyPr>
          <a:lstStyle/>
          <a:p>
            <a:pPr>
              <a:tabLst>
                <a:tab pos="4114800" algn="l"/>
              </a:tabLst>
            </a:pPr>
            <a:r>
              <a:rPr lang="en-US" sz="1800" b="1" dirty="0" smtClean="0">
                <a:ea typeface="ＭＳ Ｐゴシック" pitchFamily="34" charset="-128"/>
              </a:rPr>
              <a:t>Bruce J. West</a:t>
            </a:r>
          </a:p>
          <a:p>
            <a:pPr>
              <a:tabLst>
                <a:tab pos="4114800" algn="l"/>
              </a:tabLst>
            </a:pPr>
            <a:r>
              <a:rPr lang="en-US" sz="1400" dirty="0" smtClean="0">
                <a:ea typeface="ＭＳ Ｐゴシック" pitchFamily="34" charset="-128"/>
              </a:rPr>
              <a:t>ST/Senior Scientist Mathematics</a:t>
            </a:r>
            <a:endParaRPr lang="en-US" sz="1400" dirty="0">
              <a:ea typeface="ＭＳ Ｐゴシック" pitchFamily="34" charset="-128"/>
            </a:endParaRPr>
          </a:p>
          <a:p>
            <a:pPr>
              <a:tabLst>
                <a:tab pos="4114800" algn="l"/>
              </a:tabLst>
            </a:pPr>
            <a:r>
              <a:rPr lang="en-US" sz="1400" dirty="0" smtClean="0">
                <a:ea typeface="ＭＳ Ｐゴシック" pitchFamily="34" charset="-128"/>
              </a:rPr>
              <a:t>Information Science Directorate</a:t>
            </a:r>
          </a:p>
          <a:p>
            <a:pPr>
              <a:tabLst>
                <a:tab pos="4114800" algn="l"/>
              </a:tabLst>
            </a:pPr>
            <a:r>
              <a:rPr lang="en-US" sz="1400" b="0" dirty="0" smtClean="0">
                <a:ea typeface="ＭＳ Ｐゴシック" pitchFamily="34" charset="-128"/>
              </a:rPr>
              <a:t>Research Laboratory - Army </a:t>
            </a:r>
            <a:r>
              <a:rPr lang="en-US" sz="1400" b="0" dirty="0">
                <a:ea typeface="ＭＳ Ｐゴシック" pitchFamily="34" charset="-128"/>
              </a:rPr>
              <a:t>Research </a:t>
            </a:r>
            <a:r>
              <a:rPr lang="en-US" sz="1400" b="0" dirty="0" smtClean="0">
                <a:ea typeface="ＭＳ Ｐゴシック" pitchFamily="34" charset="-128"/>
              </a:rPr>
              <a:t>Office (ARL-ARO)</a:t>
            </a:r>
            <a:endParaRPr lang="en-US" sz="1400" b="0" dirty="0">
              <a:ea typeface="ＭＳ Ｐゴシック" pitchFamily="34" charset="-128"/>
            </a:endParaRPr>
          </a:p>
          <a:p>
            <a:pPr>
              <a:tabLst>
                <a:tab pos="4114800" algn="l"/>
              </a:tabLst>
            </a:pPr>
            <a:r>
              <a:rPr lang="en-US" sz="1400" dirty="0" smtClean="0">
                <a:ea typeface="ＭＳ Ｐゴシック" pitchFamily="34" charset="-128"/>
              </a:rPr>
              <a:t>bruce.j.west.civ@mail.mil	</a:t>
            </a:r>
          </a:p>
          <a:p>
            <a:pPr>
              <a:tabLst>
                <a:tab pos="4114800" algn="l"/>
              </a:tabLst>
            </a:pPr>
            <a:r>
              <a:rPr lang="en-US" sz="1400" dirty="0" smtClean="0">
                <a:ea typeface="ＭＳ Ｐゴシック" pitchFamily="34" charset="-128"/>
              </a:rPr>
              <a:t>919-549-4257</a:t>
            </a:r>
            <a:endParaRPr lang="en-US" sz="1400" dirty="0">
              <a:ea typeface="ＭＳ Ｐゴシック" pitchFamily="34" charset="-128"/>
            </a:endParaRPr>
          </a:p>
        </p:txBody>
      </p:sp>
      <p:sp>
        <p:nvSpPr>
          <p:cNvPr id="5" name="Title 5"/>
          <p:cNvSpPr txBox="1">
            <a:spLocks/>
          </p:cNvSpPr>
          <p:nvPr/>
        </p:nvSpPr>
        <p:spPr>
          <a:xfrm>
            <a:off x="0" y="2340259"/>
            <a:ext cx="8892400" cy="1470025"/>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kern="0" dirty="0" smtClean="0"/>
              <a:t> Complexity Science and Fractional Calculus</a:t>
            </a:r>
            <a:br>
              <a:rPr lang="en-US" sz="3200" kern="0" dirty="0" smtClean="0"/>
            </a:br>
            <a:r>
              <a:rPr lang="en-US" sz="3200" kern="0" dirty="0" smtClean="0"/>
              <a:t/>
            </a:r>
            <a:br>
              <a:rPr lang="en-US" sz="3200" kern="0" dirty="0" smtClean="0"/>
            </a:br>
            <a:r>
              <a:rPr lang="en-US" sz="2000" kern="0" dirty="0" smtClean="0"/>
              <a:t>presented at</a:t>
            </a:r>
            <a:br>
              <a:rPr lang="en-US" sz="2000" kern="0" dirty="0" smtClean="0"/>
            </a:br>
            <a:r>
              <a:rPr lang="en-US" sz="2800" kern="0" dirty="0" smtClean="0"/>
              <a:t>Future </a:t>
            </a:r>
            <a:r>
              <a:rPr lang="en-US" sz="2800" kern="0" dirty="0" smtClean="0"/>
              <a:t>Applications of</a:t>
            </a:r>
            <a:br>
              <a:rPr lang="en-US" sz="2800" kern="0" dirty="0" smtClean="0"/>
            </a:br>
            <a:r>
              <a:rPr lang="en-US" sz="2800" kern="0" dirty="0" smtClean="0"/>
              <a:t>Fractional Calculus</a:t>
            </a:r>
            <a:br>
              <a:rPr lang="en-US" sz="2800" kern="0" dirty="0" smtClean="0"/>
            </a:br>
            <a:r>
              <a:rPr lang="en-US" sz="2000" kern="0" dirty="0" smtClean="0"/>
              <a:t>October 17, 2016</a:t>
            </a:r>
            <a:endParaRPr lang="en-US" sz="3200" kern="0"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836589"/>
            <a:ext cx="23241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73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46585" y="0"/>
            <a:ext cx="2233246" cy="29893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712178" y="1410355"/>
            <a:ext cx="8124092" cy="6063198"/>
          </a:xfrm>
          <a:prstGeom prst="rect">
            <a:avLst/>
          </a:prstGeom>
          <a:noFill/>
        </p:spPr>
        <p:txBody>
          <a:bodyPr wrap="square" rtlCol="0">
            <a:spAutoFit/>
          </a:bodyPr>
          <a:lstStyle/>
          <a:p>
            <a:pPr algn="ctr"/>
            <a:r>
              <a:rPr lang="en-US" b="1" dirty="0" smtClean="0"/>
              <a:t>ARL Research Campaigns</a:t>
            </a:r>
          </a:p>
          <a:p>
            <a:pPr algn="ctr"/>
            <a:endParaRPr lang="en-US" dirty="0"/>
          </a:p>
          <a:p>
            <a:pPr marL="342900" indent="-342900" algn="just">
              <a:buFont typeface="Arial" panose="020B0604020202020204" pitchFamily="34" charset="0"/>
              <a:buChar char="•"/>
            </a:pPr>
            <a:r>
              <a:rPr lang="en-US" sz="2000" dirty="0" smtClean="0"/>
              <a:t> Human Sciences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Information Sciences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Computational Sciences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Science-for-Maneuver</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Materials Research</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Science for Lethality and Protection</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Assessment and Analysis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p:txBody>
      </p:sp>
      <p:sp>
        <p:nvSpPr>
          <p:cNvPr id="4" name="TextBox 3"/>
          <p:cNvSpPr txBox="1"/>
          <p:nvPr/>
        </p:nvSpPr>
        <p:spPr>
          <a:xfrm>
            <a:off x="0" y="237392"/>
            <a:ext cx="9143999" cy="461665"/>
          </a:xfrm>
          <a:prstGeom prst="rect">
            <a:avLst/>
          </a:prstGeom>
          <a:noFill/>
        </p:spPr>
        <p:txBody>
          <a:bodyPr wrap="square" rtlCol="0">
            <a:spAutoFit/>
          </a:bodyPr>
          <a:lstStyle/>
          <a:p>
            <a:pPr algn="ctr"/>
            <a:r>
              <a:rPr lang="en-US" dirty="0" smtClean="0">
                <a:solidFill>
                  <a:schemeClr val="bg1"/>
                </a:solidFill>
              </a:rPr>
              <a:t>Army Research Laboratory</a:t>
            </a:r>
            <a:endParaRPr lang="en-US" dirty="0">
              <a:solidFill>
                <a:schemeClr val="bg1"/>
              </a:solidFill>
            </a:endParaRPr>
          </a:p>
        </p:txBody>
      </p:sp>
      <p:sp>
        <p:nvSpPr>
          <p:cNvPr id="6" name="Right Brace 5"/>
          <p:cNvSpPr/>
          <p:nvPr/>
        </p:nvSpPr>
        <p:spPr bwMode="auto">
          <a:xfrm>
            <a:off x="5161084" y="2361291"/>
            <a:ext cx="782516" cy="3789485"/>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TextBox 6"/>
          <p:cNvSpPr txBox="1"/>
          <p:nvPr/>
        </p:nvSpPr>
        <p:spPr>
          <a:xfrm>
            <a:off x="6009541" y="3655868"/>
            <a:ext cx="3134457" cy="1200329"/>
          </a:xfrm>
          <a:prstGeom prst="rect">
            <a:avLst/>
          </a:prstGeom>
          <a:noFill/>
        </p:spPr>
        <p:txBody>
          <a:bodyPr wrap="square" rtlCol="0">
            <a:spAutoFit/>
          </a:bodyPr>
          <a:lstStyle/>
          <a:p>
            <a:r>
              <a:rPr lang="en-US" dirty="0" smtClean="0"/>
              <a:t>Each campaign has  complexity-induced research barriers</a:t>
            </a:r>
            <a:endParaRPr lang="en-US" dirty="0"/>
          </a:p>
        </p:txBody>
      </p:sp>
    </p:spTree>
    <p:extLst>
      <p:ext uri="{BB962C8B-B14F-4D97-AF65-F5344CB8AC3E}">
        <p14:creationId xmlns:p14="http://schemas.microsoft.com/office/powerpoint/2010/main" val="320146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87597" y="1176472"/>
            <a:ext cx="8810542" cy="3600986"/>
          </a:xfrm>
          <a:prstGeom prst="rect">
            <a:avLst/>
          </a:prstGeom>
          <a:noFill/>
          <a:ln w="9525">
            <a:noFill/>
            <a:miter lim="800000"/>
            <a:headEnd/>
            <a:tailEnd/>
          </a:ln>
        </p:spPr>
        <p:txBody>
          <a:bodyPr wrap="square">
            <a:spAutoFit/>
          </a:bodyPr>
          <a:lstStyle/>
          <a:p>
            <a:pPr algn="just"/>
            <a:r>
              <a:rPr lang="en-US" sz="1800" dirty="0" smtClean="0"/>
              <a:t>Human Sciences is focused on gaining a greater understanding of individual </a:t>
            </a:r>
            <a:r>
              <a:rPr lang="en-US" sz="1800" dirty="0"/>
              <a:t>physical, perceptual, and cognitive performance </a:t>
            </a:r>
            <a:r>
              <a:rPr lang="en-US" sz="1800" dirty="0" smtClean="0"/>
              <a:t>through Human-Physical </a:t>
            </a:r>
            <a:r>
              <a:rPr lang="en-US" sz="1800" dirty="0"/>
              <a:t>Interface, Human-Human Interface, and </a:t>
            </a:r>
            <a:r>
              <a:rPr lang="en-US" sz="1800" dirty="0" smtClean="0"/>
              <a:t>Human-Technology </a:t>
            </a:r>
            <a:r>
              <a:rPr lang="en-US" sz="1800" dirty="0"/>
              <a:t>Interface</a:t>
            </a:r>
            <a:r>
              <a:rPr lang="en-US" sz="1800" dirty="0" smtClean="0"/>
              <a:t>.</a:t>
            </a:r>
          </a:p>
          <a:p>
            <a:pPr algn="just"/>
            <a:endParaRPr lang="en-US" sz="2000" dirty="0" smtClean="0"/>
          </a:p>
          <a:p>
            <a:pPr marL="342900" indent="-342900">
              <a:buFont typeface="Arial" panose="020B0604020202020204" pitchFamily="34" charset="0"/>
              <a:buChar char="•"/>
            </a:pPr>
            <a:r>
              <a:rPr lang="en-US" sz="1600" dirty="0">
                <a:latin typeface="+mn-lt"/>
              </a:rPr>
              <a:t>The application of the fractional calculus appears at the nexus of physics </a:t>
            </a:r>
            <a:r>
              <a:rPr lang="en-US" sz="1600" dirty="0" smtClean="0">
                <a:latin typeface="+mn-lt"/>
              </a:rPr>
              <a:t>and physiology </a:t>
            </a:r>
            <a:r>
              <a:rPr lang="en-US" sz="1600" dirty="0">
                <a:latin typeface="+mn-lt"/>
              </a:rPr>
              <a:t>in the measurement of healthy tissue and tumors</a:t>
            </a:r>
            <a:r>
              <a:rPr lang="en-US" sz="1600" dirty="0" smtClean="0">
                <a:latin typeface="dcr10" panose="020B0500000000000000" pitchFamily="34" charset="0"/>
              </a:rPr>
              <a:t>. </a:t>
            </a:r>
            <a:r>
              <a:rPr lang="en-US" sz="1600" dirty="0" smtClean="0">
                <a:latin typeface="+mn-lt"/>
              </a:rPr>
              <a:t>For example, Magin </a:t>
            </a:r>
            <a:r>
              <a:rPr lang="en-US" sz="1600" i="1" dirty="0" smtClean="0">
                <a:latin typeface="+mn-lt"/>
              </a:rPr>
              <a:t>et al</a:t>
            </a:r>
            <a:r>
              <a:rPr lang="en-US" sz="1600" dirty="0" smtClean="0">
                <a:latin typeface="+mn-lt"/>
              </a:rPr>
              <a:t>., </a:t>
            </a:r>
            <a:r>
              <a:rPr lang="en-US" sz="1600" i="1" dirty="0" smtClean="0">
                <a:latin typeface="+mn-lt"/>
              </a:rPr>
              <a:t>J. Mag. Res.</a:t>
            </a:r>
            <a:r>
              <a:rPr lang="en-US" sz="1600" dirty="0" smtClean="0">
                <a:latin typeface="+mn-lt"/>
              </a:rPr>
              <a:t> </a:t>
            </a:r>
            <a:r>
              <a:rPr lang="en-US" sz="1600" b="1" dirty="0" smtClean="0">
                <a:latin typeface="+mn-lt"/>
              </a:rPr>
              <a:t>190</a:t>
            </a:r>
            <a:r>
              <a:rPr lang="en-US" sz="1600" dirty="0" smtClean="0">
                <a:latin typeface="+mn-lt"/>
              </a:rPr>
              <a:t>, 255 (2008) generalize the Bloch-Torrey equations  used in modeling nuclear magnetic resonance (NMR) and magnetic resonance imaging (MRI): </a:t>
            </a:r>
            <a:endParaRPr lang="en-US" sz="1600" dirty="0">
              <a:solidFill>
                <a:srgbClr val="000000"/>
              </a:solidFill>
              <a:latin typeface="+mn-lt"/>
              <a:cs typeface="Arial" charset="0"/>
            </a:endParaRPr>
          </a:p>
          <a:p>
            <a:endParaRPr lang="en-US" sz="1800" dirty="0" smtClean="0">
              <a:solidFill>
                <a:srgbClr val="000000"/>
              </a:solidFill>
              <a:latin typeface="+mn-lt"/>
              <a:cs typeface="Arial" charset="0"/>
            </a:endParaRPr>
          </a:p>
          <a:p>
            <a:endParaRPr lang="en-US" sz="1800" dirty="0">
              <a:solidFill>
                <a:srgbClr val="000000"/>
              </a:solidFill>
              <a:latin typeface="+mn-lt"/>
              <a:cs typeface="Arial" charset="0"/>
            </a:endParaRPr>
          </a:p>
          <a:p>
            <a:pPr marL="285750" indent="-285750">
              <a:buFont typeface="Arial" panose="020B0604020202020204" pitchFamily="34" charset="0"/>
              <a:buChar char="•"/>
            </a:pPr>
            <a:r>
              <a:rPr lang="en-US" sz="1600" dirty="0" smtClean="0">
                <a:solidFill>
                  <a:srgbClr val="000000"/>
                </a:solidFill>
                <a:latin typeface="+mn-lt"/>
                <a:cs typeface="Arial" charset="0"/>
              </a:rPr>
              <a:t>The influence of a complex social network on the behavior of an individual within the network was determined, using renormalization group arguments, to be the fractional rate equation, with a </a:t>
            </a:r>
            <a:r>
              <a:rPr lang="en-US" sz="1600" dirty="0" err="1" smtClean="0">
                <a:solidFill>
                  <a:srgbClr val="000000"/>
                </a:solidFill>
                <a:latin typeface="+mn-lt"/>
                <a:cs typeface="Arial" charset="0"/>
              </a:rPr>
              <a:t>Mittag-Leffler</a:t>
            </a:r>
            <a:r>
              <a:rPr lang="en-US" sz="1600" dirty="0" smtClean="0">
                <a:solidFill>
                  <a:srgbClr val="000000"/>
                </a:solidFill>
                <a:latin typeface="+mn-lt"/>
                <a:cs typeface="Arial" charset="0"/>
              </a:rPr>
              <a:t> function solution:</a:t>
            </a:r>
            <a:endParaRPr lang="en-US" sz="1600" dirty="0">
              <a:latin typeface="+mn-lt"/>
            </a:endParaRPr>
          </a:p>
        </p:txBody>
      </p:sp>
      <p:sp>
        <p:nvSpPr>
          <p:cNvPr id="4" name="Text Box 26"/>
          <p:cNvSpPr txBox="1">
            <a:spLocks noGrp="1" noChangeArrowheads="1"/>
          </p:cNvSpPr>
          <p:nvPr>
            <p:ph type="title" idx="4294967295"/>
          </p:nvPr>
        </p:nvSpPr>
        <p:spPr bwMode="auto">
          <a:xfrm>
            <a:off x="-17585" y="243032"/>
            <a:ext cx="9144000" cy="755650"/>
          </a:xfrm>
          <a:prstGeom prst="rect">
            <a:avLst/>
          </a:prstGeom>
          <a:noFill/>
          <a:ln w="9525">
            <a:noFill/>
            <a:miter lim="800000"/>
            <a:headEnd/>
            <a:tailEnd/>
          </a:ln>
        </p:spPr>
        <p:txBody>
          <a:bodyPr>
            <a:noAutofit/>
          </a:bodyPr>
          <a:lstStyle/>
          <a:p>
            <a:pPr>
              <a:lnSpc>
                <a:spcPct val="90000"/>
              </a:lnSpc>
            </a:pPr>
            <a:r>
              <a:rPr lang="en-US" sz="2400" dirty="0" smtClean="0">
                <a:solidFill>
                  <a:srgbClr val="FFFFFF"/>
                </a:solidFill>
              </a:rPr>
              <a:t>Human Sciences Campaign</a:t>
            </a:r>
            <a:endParaRPr lang="en-US" sz="2400" dirty="0">
              <a:solidFill>
                <a:schemeClr val="bg1"/>
              </a:solidFill>
            </a:endParaRPr>
          </a:p>
        </p:txBody>
      </p:sp>
      <p:sp>
        <p:nvSpPr>
          <p:cNvPr id="2" name="Rectangle 1"/>
          <p:cNvSpPr/>
          <p:nvPr/>
        </p:nvSpPr>
        <p:spPr bwMode="auto">
          <a:xfrm>
            <a:off x="3402623" y="0"/>
            <a:ext cx="2303585" cy="293688"/>
          </a:xfrm>
          <a:prstGeom prst="rect">
            <a:avLst/>
          </a:prstGeom>
          <a:solidFill>
            <a:srgbClr val="762E2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 name="TextBox 2"/>
              <p:cNvSpPr txBox="1"/>
              <p:nvPr/>
            </p:nvSpPr>
            <p:spPr>
              <a:xfrm>
                <a:off x="360484" y="3394490"/>
                <a:ext cx="7649309" cy="2987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i="1" smtClean="0">
                              <a:latin typeface="Cambria Math" panose="02040503050406030204" pitchFamily="18" charset="0"/>
                              <a:ea typeface="Cambria Math" panose="02040503050406030204" pitchFamily="18" charset="0"/>
                            </a:rPr>
                            <m:t>𝜏</m:t>
                          </m:r>
                        </m:e>
                        <m:sup>
                          <m:r>
                            <a:rPr lang="en-US" sz="160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−1</m:t>
                          </m:r>
                        </m:sup>
                      </m:sSup>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m:t>
                          </m:r>
                        </m:e>
                        <m:sub>
                          <m:r>
                            <a:rPr lang="en-US" sz="1600" b="0" i="1" smtClean="0">
                              <a:latin typeface="Cambria Math" panose="02040503050406030204" pitchFamily="18" charset="0"/>
                            </a:rPr>
                            <m:t>𝑡</m:t>
                          </m:r>
                        </m:sub>
                        <m:sup>
                          <m:r>
                            <a:rPr lang="en-US" sz="1600" i="1" smtClean="0">
                              <a:latin typeface="Cambria Math" panose="02040503050406030204" pitchFamily="18" charset="0"/>
                              <a:ea typeface="Cambria Math" panose="02040503050406030204" pitchFamily="18" charset="0"/>
                            </a:rPr>
                            <m:t>𝛼</m:t>
                          </m:r>
                        </m:sup>
                      </m:sSubSup>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ea typeface="Cambria Math" panose="02040503050406030204" pitchFamily="18" charset="0"/>
                                </a:rPr>
                                <m:t>±</m:t>
                              </m:r>
                            </m:sub>
                          </m:sSub>
                          <m:d>
                            <m:dPr>
                              <m:ctrlPr>
                                <a:rPr lang="en-US" sz="1600" b="0" i="1" smtClean="0">
                                  <a:latin typeface="Cambria Math" panose="02040503050406030204" pitchFamily="18" charset="0"/>
                                </a:rPr>
                              </m:ctrlPr>
                            </m:dPr>
                            <m:e>
                              <m:r>
                                <a:rPr lang="en-US" sz="1600" b="1" i="1" smtClean="0">
                                  <a:latin typeface="Cambria Math" panose="02040503050406030204" pitchFamily="18" charset="0"/>
                                </a:rPr>
                                <m:t>𝒓</m:t>
                              </m:r>
                              <m:r>
                                <a:rPr lang="en-US" sz="1600" b="0" i="1" smtClean="0">
                                  <a:latin typeface="Cambria Math" panose="02040503050406030204" pitchFamily="18" charset="0"/>
                                </a:rPr>
                                <m:t>,</m:t>
                              </m:r>
                              <m:r>
                                <a:rPr lang="en-US" sz="1600" b="0" i="1" smtClean="0">
                                  <a:latin typeface="Cambria Math" panose="02040503050406030204" pitchFamily="18" charset="0"/>
                                </a:rPr>
                                <m:t>𝑡</m:t>
                              </m:r>
                            </m:e>
                          </m:d>
                        </m:e>
                      </m:d>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𝛾</m:t>
                      </m:r>
                      <m:d>
                        <m:dPr>
                          <m:ctrlPr>
                            <a:rPr lang="en-US" sz="1600" i="1">
                              <a:solidFill>
                                <a:srgbClr val="000000"/>
                              </a:solidFill>
                              <a:latin typeface="Cambria Math" panose="02040503050406030204" pitchFamily="18" charset="0"/>
                            </a:rPr>
                          </m:ctrlPr>
                        </m:dPr>
                        <m:e>
                          <m:r>
                            <a:rPr lang="en-US" sz="1600" b="1" i="1">
                              <a:solidFill>
                                <a:srgbClr val="000000"/>
                              </a:solidFill>
                              <a:latin typeface="Cambria Math" panose="02040503050406030204" pitchFamily="18" charset="0"/>
                            </a:rPr>
                            <m:t>𝒓</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𝑡</m:t>
                          </m:r>
                        </m:e>
                      </m:d>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𝑀</m:t>
                          </m:r>
                        </m:e>
                        <m:sub>
                          <m:r>
                            <a:rPr lang="en-US" sz="1600" i="1">
                              <a:solidFill>
                                <a:srgbClr val="000000"/>
                              </a:solidFill>
                              <a:latin typeface="Cambria Math" panose="02040503050406030204" pitchFamily="18" charset="0"/>
                              <a:ea typeface="Cambria Math" panose="02040503050406030204" pitchFamily="18" charset="0"/>
                            </a:rPr>
                            <m:t>±</m:t>
                          </m:r>
                        </m:sub>
                      </m:sSub>
                      <m:d>
                        <m:dPr>
                          <m:ctrlPr>
                            <a:rPr lang="en-US" sz="1600" i="1">
                              <a:solidFill>
                                <a:srgbClr val="000000"/>
                              </a:solidFill>
                              <a:latin typeface="Cambria Math" panose="02040503050406030204" pitchFamily="18" charset="0"/>
                            </a:rPr>
                          </m:ctrlPr>
                        </m:dPr>
                        <m:e>
                          <m:r>
                            <a:rPr lang="en-US" sz="1600" b="1" i="1">
                              <a:solidFill>
                                <a:srgbClr val="000000"/>
                              </a:solidFill>
                              <a:latin typeface="Cambria Math" panose="02040503050406030204" pitchFamily="18" charset="0"/>
                            </a:rPr>
                            <m:t>𝒓</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𝑡</m:t>
                          </m:r>
                        </m:e>
                      </m:d>
                      <m:r>
                        <a:rPr lang="en-US" sz="1600" b="0" i="1" smtClean="0">
                          <a:solidFill>
                            <a:srgbClr val="000000"/>
                          </a:solidFill>
                          <a:latin typeface="Cambria Math" panose="02040503050406030204" pitchFamily="18" charset="0"/>
                        </a:rPr>
                        <m:t>+</m:t>
                      </m:r>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𝐾</m:t>
                          </m:r>
                        </m:e>
                        <m:sub>
                          <m:r>
                            <a:rPr lang="en-US" sz="1600" b="0" i="1" smtClean="0">
                              <a:solidFill>
                                <a:srgbClr val="000000"/>
                              </a:solidFill>
                              <a:latin typeface="Cambria Math" panose="02040503050406030204" pitchFamily="18" charset="0"/>
                              <a:ea typeface="Cambria Math" panose="02040503050406030204" pitchFamily="18" charset="0"/>
                            </a:rPr>
                            <m:t>𝛽</m:t>
                          </m:r>
                        </m:sub>
                      </m:sSub>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ea typeface="Cambria Math" panose="02040503050406030204" pitchFamily="18" charset="0"/>
                            </a:rPr>
                            <m:t>𝛻</m:t>
                          </m:r>
                        </m:e>
                        <m:sup>
                          <m:r>
                            <a:rPr lang="en-US" sz="1600" b="0" i="1" smtClean="0">
                              <a:solidFill>
                                <a:srgbClr val="000000"/>
                              </a:solidFill>
                              <a:latin typeface="Cambria Math" panose="02040503050406030204" pitchFamily="18" charset="0"/>
                            </a:rPr>
                            <m:t>2</m:t>
                          </m:r>
                          <m:r>
                            <a:rPr lang="en-US" sz="1600" b="0" i="1" smtClean="0">
                              <a:solidFill>
                                <a:srgbClr val="000000"/>
                              </a:solidFill>
                              <a:latin typeface="Cambria Math" panose="02040503050406030204" pitchFamily="18" charset="0"/>
                              <a:ea typeface="Cambria Math" panose="02040503050406030204" pitchFamily="18" charset="0"/>
                            </a:rPr>
                            <m:t>𝛽</m:t>
                          </m:r>
                        </m:sup>
                      </m:sSup>
                      <m:d>
                        <m:dPr>
                          <m:begChr m:val="["/>
                          <m:endChr m:val="]"/>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𝑀</m:t>
                              </m:r>
                            </m:e>
                            <m:sub>
                              <m:r>
                                <a:rPr lang="en-US" sz="1600" i="1">
                                  <a:solidFill>
                                    <a:srgbClr val="000000"/>
                                  </a:solidFill>
                                  <a:latin typeface="Cambria Math" panose="02040503050406030204" pitchFamily="18" charset="0"/>
                                  <a:ea typeface="Cambria Math" panose="02040503050406030204" pitchFamily="18" charset="0"/>
                                </a:rPr>
                                <m:t>±</m:t>
                              </m:r>
                            </m:sub>
                          </m:sSub>
                          <m:d>
                            <m:dPr>
                              <m:ctrlPr>
                                <a:rPr lang="en-US" sz="1600" i="1">
                                  <a:solidFill>
                                    <a:srgbClr val="000000"/>
                                  </a:solidFill>
                                  <a:latin typeface="Cambria Math" panose="02040503050406030204" pitchFamily="18" charset="0"/>
                                </a:rPr>
                              </m:ctrlPr>
                            </m:dPr>
                            <m:e>
                              <m:r>
                                <a:rPr lang="en-US" sz="1600" b="1" i="1">
                                  <a:solidFill>
                                    <a:srgbClr val="000000"/>
                                  </a:solidFill>
                                  <a:latin typeface="Cambria Math" panose="02040503050406030204" pitchFamily="18" charset="0"/>
                                </a:rPr>
                                <m:t>𝒓</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𝑡</m:t>
                              </m:r>
                            </m:e>
                          </m:d>
                        </m:e>
                      </m:d>
                    </m:oMath>
                  </m:oMathPara>
                </a14:m>
                <a:endParaRPr lang="en-US" sz="1600" dirty="0">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484" y="3394490"/>
                <a:ext cx="7649309" cy="298736"/>
              </a:xfrm>
              <a:prstGeom prst="rect">
                <a:avLst/>
              </a:prstGeom>
              <a:blipFill rotWithShape="0">
                <a:blip r:embed="rId3"/>
                <a:stretch>
                  <a:fillRect t="-2041"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23291" y="4709027"/>
                <a:ext cx="35673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ea typeface="Cambria Math" panose="02040503050406030204" pitchFamily="18" charset="0"/>
                            </a:rPr>
                            <m:t>𝜕</m:t>
                          </m:r>
                        </m:e>
                        <m:sub>
                          <m:r>
                            <a:rPr lang="en-US" sz="1600" i="1">
                              <a:solidFill>
                                <a:srgbClr val="000000"/>
                              </a:solidFill>
                              <a:latin typeface="Cambria Math" panose="02040503050406030204" pitchFamily="18" charset="0"/>
                            </a:rPr>
                            <m:t>𝑡</m:t>
                          </m:r>
                        </m:sub>
                        <m:sup>
                          <m:r>
                            <a:rPr lang="en-US" sz="1600" i="1">
                              <a:solidFill>
                                <a:srgbClr val="000000"/>
                              </a:solidFill>
                              <a:latin typeface="Cambria Math" panose="02040503050406030204" pitchFamily="18" charset="0"/>
                              <a:ea typeface="Cambria Math" panose="02040503050406030204" pitchFamily="18" charset="0"/>
                            </a:rPr>
                            <m:t>𝛼</m:t>
                          </m:r>
                        </m:sup>
                      </m:sSubSup>
                      <m:d>
                        <m:dPr>
                          <m:begChr m:val="["/>
                          <m:endChr m:val="]"/>
                          <m:ctrlPr>
                            <a:rPr lang="en-US" sz="1600" i="1">
                              <a:solidFill>
                                <a:srgbClr val="000000"/>
                              </a:solidFill>
                              <a:latin typeface="Cambria Math" panose="02040503050406030204" pitchFamily="18" charset="0"/>
                            </a:rPr>
                          </m:ctrlPr>
                        </m:dPr>
                        <m:e>
                          <m:r>
                            <a:rPr lang="en-US" sz="1600" b="0" i="1" smtClean="0">
                              <a:solidFill>
                                <a:srgbClr val="000000"/>
                              </a:solidFill>
                              <a:latin typeface="Cambria Math" panose="02040503050406030204" pitchFamily="18" charset="0"/>
                            </a:rPr>
                            <m:t>𝑃</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𝑡</m:t>
                              </m:r>
                            </m:e>
                          </m:d>
                        </m:e>
                      </m:d>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𝜇</m:t>
                      </m:r>
                      <m:r>
                        <a:rPr lang="en-US" sz="1600" b="0" i="1" smtClean="0">
                          <a:solidFill>
                            <a:srgbClr val="000000"/>
                          </a:solidFill>
                          <a:latin typeface="Cambria Math" panose="02040503050406030204" pitchFamily="18" charset="0"/>
                          <a:ea typeface="Cambria Math" panose="02040503050406030204" pitchFamily="18" charset="0"/>
                        </a:rPr>
                        <m:t>𝑃</m:t>
                      </m:r>
                      <m:d>
                        <m:dPr>
                          <m:ctrlPr>
                            <a:rPr lang="en-US" sz="1600" b="0" i="1" smtClean="0">
                              <a:solidFill>
                                <a:srgbClr val="000000"/>
                              </a:solidFill>
                              <a:latin typeface="Cambria Math" panose="02040503050406030204" pitchFamily="18" charset="0"/>
                              <a:ea typeface="Cambria Math" panose="02040503050406030204" pitchFamily="18" charset="0"/>
                            </a:rPr>
                          </m:ctrlPr>
                        </m:dPr>
                        <m:e>
                          <m:r>
                            <a:rPr lang="en-US" sz="1600" b="0" i="1" smtClean="0">
                              <a:solidFill>
                                <a:srgbClr val="000000"/>
                              </a:solidFill>
                              <a:latin typeface="Cambria Math" panose="02040503050406030204" pitchFamily="18" charset="0"/>
                              <a:ea typeface="Cambria Math" panose="02040503050406030204" pitchFamily="18" charset="0"/>
                            </a:rPr>
                            <m:t>𝑡</m:t>
                          </m:r>
                        </m:e>
                      </m:d>
                      <m:r>
                        <a:rPr lang="en-US" sz="1600" b="0" i="1" smtClean="0">
                          <a:solidFill>
                            <a:srgbClr val="000000"/>
                          </a:solidFill>
                          <a:latin typeface="Cambria Math" panose="02040503050406030204" pitchFamily="18" charset="0"/>
                          <a:ea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𝑃</m:t>
                      </m:r>
                      <m:d>
                        <m:dPr>
                          <m:ctrlPr>
                            <a:rPr lang="en-US" sz="1600" b="0" i="1" smtClean="0">
                              <a:solidFill>
                                <a:srgbClr val="000000"/>
                              </a:solidFill>
                              <a:latin typeface="Cambria Math" panose="02040503050406030204" pitchFamily="18" charset="0"/>
                              <a:ea typeface="Cambria Math" panose="02040503050406030204" pitchFamily="18" charset="0"/>
                            </a:rPr>
                          </m:ctrlPr>
                        </m:dPr>
                        <m:e>
                          <m:r>
                            <a:rPr lang="en-US" sz="1600" b="0" i="1" smtClean="0">
                              <a:solidFill>
                                <a:srgbClr val="000000"/>
                              </a:solidFill>
                              <a:latin typeface="Cambria Math" panose="02040503050406030204" pitchFamily="18" charset="0"/>
                              <a:ea typeface="Cambria Math" panose="02040503050406030204" pitchFamily="18" charset="0"/>
                            </a:rPr>
                            <m:t>𝑡</m:t>
                          </m:r>
                        </m:e>
                      </m:d>
                      <m:r>
                        <a:rPr lang="en-US" sz="1600" b="0" i="1" smtClean="0">
                          <a:solidFill>
                            <a:srgbClr val="000000"/>
                          </a:solidFill>
                          <a:latin typeface="Cambria Math" panose="02040503050406030204" pitchFamily="18" charset="0"/>
                          <a:ea typeface="Cambria Math" panose="02040503050406030204" pitchFamily="18" charset="0"/>
                        </a:rPr>
                        <m:t>=</m:t>
                      </m:r>
                      <m:sSub>
                        <m:sSubPr>
                          <m:ctrlPr>
                            <a:rPr lang="en-US" sz="1600" b="0" i="1" smtClean="0">
                              <a:solidFill>
                                <a:srgbClr val="000000"/>
                              </a:solidFill>
                              <a:latin typeface="Cambria Math" panose="02040503050406030204" pitchFamily="18" charset="0"/>
                              <a:ea typeface="Cambria Math" panose="02040503050406030204" pitchFamily="18" charset="0"/>
                            </a:rPr>
                          </m:ctrlPr>
                        </m:sSubPr>
                        <m:e>
                          <m:r>
                            <a:rPr lang="en-US" sz="1600" b="0" i="1" smtClean="0">
                              <a:solidFill>
                                <a:srgbClr val="000000"/>
                              </a:solidFill>
                              <a:latin typeface="Cambria Math" panose="02040503050406030204" pitchFamily="18" charset="0"/>
                              <a:ea typeface="Cambria Math" panose="02040503050406030204" pitchFamily="18" charset="0"/>
                            </a:rPr>
                            <m:t>𝐸</m:t>
                          </m:r>
                        </m:e>
                        <m:sub>
                          <m:r>
                            <a:rPr lang="en-US" sz="1600" b="0" i="1" smtClean="0">
                              <a:solidFill>
                                <a:srgbClr val="000000"/>
                              </a:solidFill>
                              <a:latin typeface="Cambria Math" panose="02040503050406030204" pitchFamily="18" charset="0"/>
                              <a:ea typeface="Cambria Math" panose="02040503050406030204" pitchFamily="18" charset="0"/>
                            </a:rPr>
                            <m:t>𝛼</m:t>
                          </m:r>
                        </m:sub>
                      </m:sSub>
                      <m:r>
                        <a:rPr lang="en-US" sz="1600" b="0" i="1" smtClean="0">
                          <a:solidFill>
                            <a:srgbClr val="000000"/>
                          </a:solidFill>
                          <a:latin typeface="Cambria Math" panose="02040503050406030204" pitchFamily="18" charset="0"/>
                          <a:ea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𝜇</m:t>
                      </m:r>
                      <m:sSup>
                        <m:sSupPr>
                          <m:ctrlPr>
                            <a:rPr lang="en-US" sz="1600" b="0" i="1" smtClean="0">
                              <a:solidFill>
                                <a:srgbClr val="000000"/>
                              </a:solidFill>
                              <a:latin typeface="Cambria Math" panose="02040503050406030204" pitchFamily="18" charset="0"/>
                              <a:ea typeface="Cambria Math" panose="02040503050406030204" pitchFamily="18" charset="0"/>
                            </a:rPr>
                          </m:ctrlPr>
                        </m:sSupPr>
                        <m:e>
                          <m:r>
                            <a:rPr lang="en-US" sz="1600" b="0" i="1" smtClean="0">
                              <a:solidFill>
                                <a:srgbClr val="000000"/>
                              </a:solidFill>
                              <a:latin typeface="Cambria Math" panose="02040503050406030204" pitchFamily="18" charset="0"/>
                              <a:ea typeface="Cambria Math" panose="02040503050406030204" pitchFamily="18" charset="0"/>
                            </a:rPr>
                            <m:t>𝑡</m:t>
                          </m:r>
                        </m:e>
                        <m:sup>
                          <m:r>
                            <a:rPr lang="en-US" sz="1600" b="0" i="1" smtClean="0">
                              <a:solidFill>
                                <a:srgbClr val="000000"/>
                              </a:solidFill>
                              <a:latin typeface="Cambria Math" panose="02040503050406030204" pitchFamily="18" charset="0"/>
                              <a:ea typeface="Cambria Math" panose="02040503050406030204" pitchFamily="18" charset="0"/>
                            </a:rPr>
                            <m:t>𝛼</m:t>
                          </m:r>
                        </m:sup>
                      </m:sSup>
                      <m:r>
                        <a:rPr lang="en-US" sz="1600" b="0" i="1" smtClean="0">
                          <a:solidFill>
                            <a:srgbClr val="000000"/>
                          </a:solidFill>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723291" y="4709027"/>
                <a:ext cx="3567323" cy="246221"/>
              </a:xfrm>
              <a:prstGeom prst="rect">
                <a:avLst/>
              </a:prstGeom>
              <a:blipFill rotWithShape="0">
                <a:blip r:embed="rId4"/>
                <a:stretch>
                  <a:fillRect l="-684" r="-1368" b="-34146"/>
                </a:stretch>
              </a:blipFill>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689" y="5042564"/>
            <a:ext cx="5524500" cy="1737360"/>
          </a:xfrm>
          <a:prstGeom prst="rect">
            <a:avLst/>
          </a:prstGeom>
        </p:spPr>
      </p:pic>
      <p:pic>
        <p:nvPicPr>
          <p:cNvPr id="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7101" y="4709027"/>
            <a:ext cx="1473058" cy="191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657"/>
            <a:ext cx="9144000" cy="672419"/>
          </a:xfrm>
        </p:spPr>
        <p:txBody>
          <a:bodyPr/>
          <a:lstStyle/>
          <a:p>
            <a:r>
              <a:rPr lang="en-US" dirty="0" smtClean="0"/>
              <a:t>Information Sciences Campaign</a:t>
            </a:r>
            <a:endParaRPr lang="en-US" dirty="0"/>
          </a:p>
        </p:txBody>
      </p:sp>
      <p:sp>
        <p:nvSpPr>
          <p:cNvPr id="27" name="Rectangle 26"/>
          <p:cNvSpPr/>
          <p:nvPr/>
        </p:nvSpPr>
        <p:spPr bwMode="auto">
          <a:xfrm>
            <a:off x="3244362" y="0"/>
            <a:ext cx="2628900" cy="232988"/>
          </a:xfrm>
          <a:prstGeom prst="rect">
            <a:avLst/>
          </a:prstGeom>
          <a:solidFill>
            <a:srgbClr val="7A001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105508" y="1167820"/>
            <a:ext cx="8941777" cy="2769989"/>
          </a:xfrm>
          <a:prstGeom prst="rect">
            <a:avLst/>
          </a:prstGeom>
          <a:noFill/>
        </p:spPr>
        <p:txBody>
          <a:bodyPr wrap="square" rtlCol="0">
            <a:spAutoFit/>
          </a:bodyPr>
          <a:lstStyle/>
          <a:p>
            <a:pPr algn="just"/>
            <a:r>
              <a:rPr lang="en-US" sz="1800" dirty="0" smtClean="0"/>
              <a:t>Information sciences is focused on gaining a greater understanding of emerging technology opportunities that support intelligent information systems that perform acquisition, analysis, reasoning, decision-making, collaborative communication, and assurance of information and knowledge through Sensing and Effecting, System Intelligence and Intelligent Systems, Human and Information Interaction, Networks and Communications, and Cyber Security.</a:t>
            </a:r>
          </a:p>
          <a:p>
            <a:pPr algn="just"/>
            <a:endParaRPr lang="en-US" sz="1800" dirty="0"/>
          </a:p>
          <a:p>
            <a:pPr marL="285750" indent="-285750" algn="just">
              <a:buFont typeface="Arial" panose="020B0604020202020204" pitchFamily="34" charset="0"/>
              <a:buChar char="•"/>
            </a:pPr>
            <a:r>
              <a:rPr lang="en-US" sz="1600" dirty="0" smtClean="0"/>
              <a:t>A direct generalization of the Poisson distribution for the arrival time of information packets was made by </a:t>
            </a:r>
            <a:r>
              <a:rPr lang="en-US" sz="1600" dirty="0" err="1" smtClean="0"/>
              <a:t>Laskin</a:t>
            </a:r>
            <a:r>
              <a:rPr lang="en-US" sz="1600" dirty="0" smtClean="0"/>
              <a:t>, </a:t>
            </a:r>
            <a:r>
              <a:rPr lang="en-US" sz="1600" i="1" dirty="0" smtClean="0"/>
              <a:t>Comm. Non. Sci. &amp; Num. Sim</a:t>
            </a:r>
            <a:r>
              <a:rPr lang="en-US" sz="1600" dirty="0" smtClean="0"/>
              <a:t>. </a:t>
            </a:r>
            <a:r>
              <a:rPr lang="en-US" sz="1600" b="1" dirty="0" smtClean="0"/>
              <a:t>8</a:t>
            </a:r>
            <a:r>
              <a:rPr lang="en-US" sz="1600" dirty="0" smtClean="0"/>
              <a:t>, 201 (2003) to a fractional Poisson process (FPP) expressed in terms of derivatives of the </a:t>
            </a:r>
            <a:r>
              <a:rPr lang="en-US" sz="1600" dirty="0" err="1" smtClean="0"/>
              <a:t>Mittag-Leffler</a:t>
            </a:r>
            <a:r>
              <a:rPr lang="en-US" sz="1600" dirty="0" smtClean="0"/>
              <a:t> function:</a:t>
            </a:r>
          </a:p>
        </p:txBody>
      </p:sp>
      <mc:AlternateContent xmlns:mc="http://schemas.openxmlformats.org/markup-compatibility/2006" xmlns:a14="http://schemas.microsoft.com/office/drawing/2010/main">
        <mc:Choice Requires="a14">
          <p:sp>
            <p:nvSpPr>
              <p:cNvPr id="29" name="TextBox 28"/>
              <p:cNvSpPr txBox="1"/>
              <p:nvPr/>
            </p:nvSpPr>
            <p:spPr>
              <a:xfrm>
                <a:off x="787075" y="4139732"/>
                <a:ext cx="3771737" cy="497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𝑁</m:t>
                          </m:r>
                          <m:r>
                            <a:rPr lang="en-US" sz="1600" b="0" i="1" smtClean="0">
                              <a:latin typeface="Cambria Math" panose="02040503050406030204" pitchFamily="18" charset="0"/>
                            </a:rPr>
                            <m:t>,</m:t>
                          </m:r>
                          <m:r>
                            <a:rPr lang="en-US" sz="1600" b="0" i="1" smtClean="0">
                              <a:latin typeface="Cambria Math" panose="02040503050406030204" pitchFamily="18" charset="0"/>
                            </a:rPr>
                            <m:t>𝑡</m:t>
                          </m:r>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𝑧</m:t>
                                  </m:r>
                                </m:e>
                              </m:d>
                            </m:e>
                            <m:sup>
                              <m:r>
                                <a:rPr lang="en-US" sz="1600" b="0" i="1" smtClean="0">
                                  <a:latin typeface="Cambria Math" panose="02040503050406030204" pitchFamily="18" charset="0"/>
                                </a:rPr>
                                <m:t>𝑁</m:t>
                              </m:r>
                            </m:sup>
                          </m:sSup>
                        </m:num>
                        <m:den>
                          <m:r>
                            <a:rPr lang="en-US" sz="1600" b="0" i="1" smtClean="0">
                              <a:latin typeface="Cambria Math" panose="02040503050406030204" pitchFamily="18" charset="0"/>
                              <a:ea typeface="Cambria Math" panose="02040503050406030204" pitchFamily="18" charset="0"/>
                            </a:rPr>
                            <m:t>𝑁</m:t>
                          </m:r>
                          <m:r>
                            <a:rPr lang="en-US" sz="1600" b="0" i="1" smtClean="0">
                              <a:latin typeface="Cambria Math" panose="02040503050406030204" pitchFamily="18" charset="0"/>
                              <a:ea typeface="Cambria Math" panose="02040503050406030204" pitchFamily="18" charset="0"/>
                            </a:rPr>
                            <m:t>!</m:t>
                          </m:r>
                        </m:den>
                      </m:f>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𝐸</m:t>
                          </m:r>
                        </m:e>
                        <m:sub>
                          <m:r>
                            <a:rPr lang="en-US" sz="1600" b="0" i="1" smtClean="0">
                              <a:latin typeface="Cambria Math" panose="02040503050406030204" pitchFamily="18" charset="0"/>
                              <a:ea typeface="Cambria Math" panose="02040503050406030204" pitchFamily="18" charset="0"/>
                            </a:rPr>
                            <m:t>𝛼</m:t>
                          </m:r>
                        </m:sub>
                        <m: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𝑁</m:t>
                              </m:r>
                            </m:e>
                          </m:d>
                        </m:sup>
                      </m:sSub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𝑧</m:t>
                      </m:r>
                      <m:r>
                        <a:rPr lang="en-US" sz="1600" b="0" i="1" smtClean="0">
                          <a:latin typeface="Cambria Math" panose="02040503050406030204" pitchFamily="18" charset="0"/>
                          <a:ea typeface="Cambria Math" panose="02040503050406030204" pitchFamily="18" charset="0"/>
                        </a:rPr>
                        <m:t>)</m:t>
                      </m:r>
                      <m:m>
                        <m:mPr>
                          <m:mcs>
                            <m:mc>
                              <m:mcPr>
                                <m:count m:val="3"/>
                                <m:mcJc m:val="center"/>
                              </m:mcPr>
                            </m:mc>
                          </m:mcs>
                          <m:ctrlPr>
                            <a:rPr lang="en-US" sz="1600" b="0" i="1" smtClean="0">
                              <a:latin typeface="Cambria Math" panose="02040503050406030204" pitchFamily="18" charset="0"/>
                              <a:ea typeface="Cambria Math" panose="02040503050406030204" pitchFamily="18" charset="0"/>
                            </a:rPr>
                          </m:ctrlPr>
                        </m:mPr>
                        <m:mr>
                          <m:e>
                            <m:r>
                              <m:rPr>
                                <m:brk m:alnAt="7"/>
                              </m:rPr>
                              <a:rPr lang="en-US" sz="1600" b="0" i="1" smtClean="0">
                                <a:latin typeface="Cambria Math" panose="02040503050406030204" pitchFamily="18" charset="0"/>
                                <a:ea typeface="Cambria Math" panose="02040503050406030204" pitchFamily="18" charset="0"/>
                              </a:rPr>
                              <m:t>,</m:t>
                            </m:r>
                          </m:e>
                          <m:e>
                            <m:r>
                              <a:rPr lang="en-US" sz="1600" b="0" i="1" smtClean="0">
                                <a:latin typeface="Cambria Math" panose="02040503050406030204" pitchFamily="18" charset="0"/>
                                <a:ea typeface="Cambria Math" panose="02040503050406030204" pitchFamily="18" charset="0"/>
                              </a:rPr>
                              <m:t>𝑎𝑡</m:t>
                            </m:r>
                          </m:e>
                          <m:e>
                            <m:r>
                              <a:rPr lang="en-US" sz="1600" b="0" i="1" smtClean="0">
                                <a:latin typeface="Cambria Math" panose="02040503050406030204" pitchFamily="18" charset="0"/>
                                <a:ea typeface="Cambria Math" panose="02040503050406030204" pitchFamily="18" charset="0"/>
                              </a:rPr>
                              <m:t>𝑧</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𝛾</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m:t>
                                </m:r>
                              </m:e>
                              <m:sup>
                                <m:r>
                                  <a:rPr lang="en-US" sz="1600" b="0" i="1" smtClean="0">
                                    <a:latin typeface="Cambria Math" panose="02040503050406030204" pitchFamily="18" charset="0"/>
                                    <a:ea typeface="Cambria Math" panose="02040503050406030204" pitchFamily="18" charset="0"/>
                                  </a:rPr>
                                  <m:t>𝛼</m:t>
                                </m:r>
                              </m:sup>
                            </m:sSup>
                          </m:e>
                        </m:mr>
                      </m:m>
                    </m:oMath>
                  </m:oMathPara>
                </a14:m>
                <a:endParaRPr lang="en-US" sz="1600" i="1" dirty="0">
                  <a:latin typeface="+mn-l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87075" y="4139732"/>
                <a:ext cx="3771737" cy="497637"/>
              </a:xfrm>
              <a:prstGeom prst="rect">
                <a:avLst/>
              </a:prstGeom>
              <a:blipFill rotWithShape="0">
                <a:blip r:embed="rId3"/>
                <a:stretch>
                  <a:fillRect/>
                </a:stretch>
              </a:blipFill>
            </p:spPr>
            <p:txBody>
              <a:bodyPr/>
              <a:lstStyle/>
              <a:p>
                <a:r>
                  <a:rPr lang="en-US">
                    <a:noFill/>
                  </a:rPr>
                  <a:t> </a:t>
                </a:r>
              </a:p>
            </p:txBody>
          </p:sp>
        </mc:Fallback>
      </mc:AlternateContent>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970" y="4105717"/>
            <a:ext cx="3076721" cy="2462427"/>
          </a:xfrm>
          <a:prstGeom prst="rect">
            <a:avLst/>
          </a:prstGeom>
        </p:spPr>
      </p:pic>
      <p:sp>
        <p:nvSpPr>
          <p:cNvPr id="31" name="TextBox 30"/>
          <p:cNvSpPr txBox="1"/>
          <p:nvPr/>
        </p:nvSpPr>
        <p:spPr>
          <a:xfrm>
            <a:off x="105508" y="5117123"/>
            <a:ext cx="518746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At early times the messages look nearly Poisson.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At late times </a:t>
            </a:r>
            <a:r>
              <a:rPr lang="en-US" sz="1600" dirty="0" smtClean="0"/>
              <a:t>the messages have IPL statistics, whose time series occurs in bursts.</a:t>
            </a:r>
            <a:endParaRPr lang="en-US" sz="1600" dirty="0"/>
          </a:p>
        </p:txBody>
      </p:sp>
    </p:spTree>
    <p:extLst>
      <p:ext uri="{BB962C8B-B14F-4D97-AF65-F5344CB8AC3E}">
        <p14:creationId xmlns:p14="http://schemas.microsoft.com/office/powerpoint/2010/main" val="323051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Sciences Campaign</a:t>
            </a:r>
            <a:endParaRPr lang="en-US" dirty="0"/>
          </a:p>
        </p:txBody>
      </p:sp>
      <p:sp>
        <p:nvSpPr>
          <p:cNvPr id="3" name="TextBox 2"/>
          <p:cNvSpPr txBox="1"/>
          <p:nvPr/>
        </p:nvSpPr>
        <p:spPr>
          <a:xfrm>
            <a:off x="0" y="1287499"/>
            <a:ext cx="9144000" cy="4185761"/>
          </a:xfrm>
          <a:prstGeom prst="rect">
            <a:avLst/>
          </a:prstGeom>
          <a:noFill/>
        </p:spPr>
        <p:txBody>
          <a:bodyPr wrap="square" rtlCol="0">
            <a:spAutoFit/>
          </a:bodyPr>
          <a:lstStyle/>
          <a:p>
            <a:pPr algn="just"/>
            <a:r>
              <a:rPr lang="en-US" sz="1800" dirty="0" smtClean="0"/>
              <a:t>Computational sciences is focused on advancing the fundamentals of Predictive Simulation Sciences, Data Intensive Sciences, Computing Sciences, and emerging Computing Architectures to transform the future of complex Army applications.</a:t>
            </a:r>
          </a:p>
          <a:p>
            <a:pPr algn="just"/>
            <a:endParaRPr lang="en-US" sz="1800" dirty="0"/>
          </a:p>
          <a:p>
            <a:pPr marL="285750" indent="-285750" algn="just">
              <a:buFont typeface="Arial" panose="020B0604020202020204" pitchFamily="34" charset="0"/>
              <a:buChar char="•"/>
            </a:pPr>
            <a:r>
              <a:rPr lang="en-US" sz="1600" dirty="0"/>
              <a:t>T</a:t>
            </a:r>
            <a:r>
              <a:rPr lang="en-US" sz="1600" dirty="0" smtClean="0"/>
              <a:t>he two-scale model of Brownian motion has a fractional stochastic </a:t>
            </a:r>
            <a:r>
              <a:rPr lang="en-US" sz="1600" dirty="0"/>
              <a:t>differential </a:t>
            </a:r>
            <a:r>
              <a:rPr lang="en-US" sz="1600" dirty="0" smtClean="0"/>
              <a:t>representation: Basset, </a:t>
            </a:r>
            <a:r>
              <a:rPr lang="en-US" sz="1600" i="1" dirty="0"/>
              <a:t>A Treatise on Hydrodynamics, Vol. 2 </a:t>
            </a:r>
            <a:r>
              <a:rPr lang="en-US" sz="1600" dirty="0" smtClean="0"/>
              <a:t>(1888):</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algn="just"/>
            <a:endParaRPr lang="en-US" sz="1600" dirty="0" smtClean="0"/>
          </a:p>
          <a:p>
            <a:pPr algn="just"/>
            <a:r>
              <a:rPr lang="en-US" sz="1600" dirty="0" err="1" smtClean="0"/>
              <a:t>Mainardi</a:t>
            </a:r>
            <a:r>
              <a:rPr lang="en-US" sz="1600" dirty="0" smtClean="0"/>
              <a:t> and </a:t>
            </a:r>
            <a:r>
              <a:rPr lang="en-US" sz="1600" dirty="0" err="1" smtClean="0"/>
              <a:t>Pironi</a:t>
            </a:r>
            <a:r>
              <a:rPr lang="en-US" sz="1600" dirty="0" smtClean="0"/>
              <a:t>, </a:t>
            </a:r>
            <a:r>
              <a:rPr lang="en-US" sz="1600" i="1" dirty="0" err="1" smtClean="0"/>
              <a:t>Extracta</a:t>
            </a:r>
            <a:r>
              <a:rPr lang="en-US" sz="1600" i="1" dirty="0" smtClean="0"/>
              <a:t> </a:t>
            </a:r>
            <a:r>
              <a:rPr lang="en-US" sz="1600" i="1" dirty="0" err="1" smtClean="0"/>
              <a:t>Mathematicae</a:t>
            </a:r>
            <a:r>
              <a:rPr lang="en-US" sz="1600" i="1" dirty="0" smtClean="0"/>
              <a:t> </a:t>
            </a:r>
            <a:r>
              <a:rPr lang="en-US" sz="1600" b="1" dirty="0" smtClean="0"/>
              <a:t>11</a:t>
            </a:r>
            <a:r>
              <a:rPr lang="en-US" sz="1600" dirty="0" smtClean="0"/>
              <a:t>, 140 (1996), identified the integral as a fractional derivative of order ½; experiments have experimentally verified the solution in the last few years.</a:t>
            </a:r>
          </a:p>
          <a:p>
            <a:pPr algn="just"/>
            <a:endParaRPr lang="en-US" sz="1600" dirty="0"/>
          </a:p>
          <a:p>
            <a:pPr marL="285750" indent="-285750" algn="just">
              <a:buFont typeface="Arial" panose="020B0604020202020204" pitchFamily="34" charset="0"/>
              <a:buChar char="•"/>
            </a:pPr>
            <a:r>
              <a:rPr lang="en-US" sz="1600" dirty="0" smtClean="0"/>
              <a:t>A fundamental barrier to active control of aerodynamic surfaces is turbulence and our failure to understand complex fluid dynamics.</a:t>
            </a:r>
          </a:p>
          <a:p>
            <a:pPr algn="just"/>
            <a:endParaRPr lang="en-US" sz="1800" dirty="0"/>
          </a:p>
          <a:p>
            <a:pPr marL="285750" indent="-285750" algn="just">
              <a:buFont typeface="Arial" panose="020B0604020202020204" pitchFamily="34" charset="0"/>
              <a:buChar char="•"/>
            </a:pPr>
            <a:endParaRPr lang="en-US" sz="1600" dirty="0"/>
          </a:p>
        </p:txBody>
      </p:sp>
      <p:sp>
        <p:nvSpPr>
          <p:cNvPr id="4" name="Rectangle 3"/>
          <p:cNvSpPr/>
          <p:nvPr/>
        </p:nvSpPr>
        <p:spPr bwMode="auto">
          <a:xfrm>
            <a:off x="3253154" y="0"/>
            <a:ext cx="2637692" cy="23298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6" name="TextBox 5"/>
              <p:cNvSpPr txBox="1"/>
              <p:nvPr/>
            </p:nvSpPr>
            <p:spPr>
              <a:xfrm>
                <a:off x="703384" y="2982958"/>
                <a:ext cx="5565531" cy="5506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𝑑𝑉</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num>
                        <m:den>
                          <m:r>
                            <a:rPr lang="en-US" sz="1600" b="0" i="1" smtClean="0">
                              <a:latin typeface="Cambria Math" panose="02040503050406030204" pitchFamily="18" charset="0"/>
                            </a:rPr>
                            <m:t>𝑑𝑡</m:t>
                          </m:r>
                        </m:den>
                      </m:f>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𝛾</m:t>
                      </m:r>
                      <m:r>
                        <a:rPr lang="en-US" sz="1600" b="0" i="1" smtClean="0">
                          <a:latin typeface="Cambria Math" panose="02040503050406030204" pitchFamily="18" charset="0"/>
                          <a:ea typeface="Cambria Math" panose="02040503050406030204" pitchFamily="18" charset="0"/>
                        </a:rPr>
                        <m:t>𝑉</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𝑡</m:t>
                          </m:r>
                        </m:e>
                      </m:d>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𝑈</m:t>
                          </m:r>
                        </m:e>
                        <m:sup>
                          <m:r>
                            <a:rPr lang="en-US" sz="1600" b="0" i="1" smtClean="0">
                              <a:latin typeface="Cambria Math" panose="02040503050406030204" pitchFamily="18" charset="0"/>
                              <a:ea typeface="Cambria Math" panose="02040503050406030204" pitchFamily="18" charset="0"/>
                            </a:rPr>
                            <m:t>′</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𝑄</m:t>
                          </m:r>
                        </m:e>
                      </m:d>
                      <m:r>
                        <a:rPr lang="en-US" sz="1600" b="0" i="1" smtClean="0">
                          <a:latin typeface="Cambria Math" panose="02040503050406030204" pitchFamily="18" charset="0"/>
                          <a:ea typeface="Cambria Math" panose="02040503050406030204" pitchFamily="18" charset="0"/>
                        </a:rPr>
                        <m:t>−∁</m:t>
                      </m:r>
                      <m:nary>
                        <m:naryPr>
                          <m:ctrlPr>
                            <a:rPr lang="en-US" sz="1600" b="0" i="1" smtClean="0">
                              <a:latin typeface="Cambria Math" panose="02040503050406030204" pitchFamily="18" charset="0"/>
                              <a:ea typeface="Cambria Math" panose="02040503050406030204" pitchFamily="18" charset="0"/>
                            </a:rPr>
                          </m:ctrlPr>
                        </m:naryPr>
                        <m:sub>
                          <m:r>
                            <m:rPr>
                              <m:brk m:alnAt="23"/>
                            </m:rPr>
                            <a:rPr lang="en-US" sz="1600" b="0" i="1" smtClean="0">
                              <a:latin typeface="Cambria Math" panose="02040503050406030204" pitchFamily="18" charset="0"/>
                              <a:ea typeface="Cambria Math" panose="02040503050406030204" pitchFamily="18" charset="0"/>
                            </a:rPr>
                            <m:t>0</m:t>
                          </m:r>
                        </m:sub>
                        <m:sup>
                          <m:r>
                            <a:rPr lang="en-US" sz="1600" b="0" i="1" smtClean="0">
                              <a:latin typeface="Cambria Math" panose="02040503050406030204" pitchFamily="18" charset="0"/>
                              <a:ea typeface="Cambria Math" panose="02040503050406030204" pitchFamily="18" charset="0"/>
                            </a:rPr>
                            <m:t>𝑡</m:t>
                          </m:r>
                        </m:sup>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𝜏</m:t>
                              </m:r>
                            </m:num>
                            <m:den>
                              <m:rad>
                                <m:radPr>
                                  <m:degHide m:val="on"/>
                                  <m:ctrlPr>
                                    <a:rPr lang="en-US" sz="1600" b="0" i="1" smtClean="0">
                                      <a:latin typeface="Cambria Math" panose="02040503050406030204" pitchFamily="18" charset="0"/>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𝜏</m:t>
                                  </m:r>
                                </m:e>
                              </m:rad>
                            </m:den>
                          </m:f>
                        </m:e>
                      </m:nary>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𝑑𝑉</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𝜏</m:t>
                              </m:r>
                            </m:e>
                          </m:d>
                        </m:num>
                        <m:den>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𝜏</m:t>
                          </m:r>
                        </m:den>
                      </m:f>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p:sp>
            <p:nvSpPr>
              <p:cNvPr id="6" name="TextBox 5"/>
              <p:cNvSpPr txBox="1">
                <a:spLocks noRot="1" noChangeAspect="1" noMove="1" noResize="1" noEditPoints="1" noAdjustHandles="1" noChangeArrowheads="1" noChangeShapeType="1" noTextEdit="1"/>
              </p:cNvSpPr>
              <p:nvPr/>
            </p:nvSpPr>
            <p:spPr>
              <a:xfrm>
                <a:off x="703384" y="2982958"/>
                <a:ext cx="5565531" cy="550600"/>
              </a:xfrm>
              <a:prstGeom prst="rect">
                <a:avLst/>
              </a:prstGeom>
              <a:blipFill rotWithShape="0">
                <a:blip r:embed="rId3"/>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515096" y="5011452"/>
            <a:ext cx="4130676" cy="410461"/>
          </a:xfrm>
          <a:prstGeom prst="rect">
            <a:avLst/>
          </a:prstGeom>
        </p:spPr>
      </p:pic>
      <p:pic>
        <p:nvPicPr>
          <p:cNvPr id="10" name="Picture 9"/>
          <p:cNvPicPr>
            <a:picLocks noChangeAspect="1"/>
          </p:cNvPicPr>
          <p:nvPr/>
        </p:nvPicPr>
        <p:blipFill>
          <a:blip r:embed="rId5"/>
          <a:stretch>
            <a:fillRect/>
          </a:stretch>
        </p:blipFill>
        <p:spPr>
          <a:xfrm>
            <a:off x="515096" y="5571863"/>
            <a:ext cx="3657917" cy="566977"/>
          </a:xfrm>
          <a:prstGeom prst="rect">
            <a:avLst/>
          </a:prstGeom>
        </p:spPr>
      </p:pic>
      <p:pic>
        <p:nvPicPr>
          <p:cNvPr id="12" name="Picture 11"/>
          <p:cNvPicPr>
            <a:picLocks noChangeAspect="1"/>
          </p:cNvPicPr>
          <p:nvPr/>
        </p:nvPicPr>
        <p:blipFill>
          <a:blip r:embed="rId6"/>
          <a:stretch>
            <a:fillRect/>
          </a:stretch>
        </p:blipFill>
        <p:spPr>
          <a:xfrm>
            <a:off x="5833215" y="5229016"/>
            <a:ext cx="2374886" cy="1439571"/>
          </a:xfrm>
          <a:prstGeom prst="rect">
            <a:avLst/>
          </a:prstGeom>
        </p:spPr>
      </p:pic>
      <p:pic>
        <p:nvPicPr>
          <p:cNvPr id="13" name="Picture 12"/>
          <p:cNvPicPr>
            <a:picLocks noChangeAspect="1"/>
          </p:cNvPicPr>
          <p:nvPr/>
        </p:nvPicPr>
        <p:blipFill>
          <a:blip r:embed="rId7"/>
          <a:stretch>
            <a:fillRect/>
          </a:stretch>
        </p:blipFill>
        <p:spPr>
          <a:xfrm>
            <a:off x="3567054" y="4623775"/>
            <a:ext cx="4176122" cy="377985"/>
          </a:xfrm>
          <a:prstGeom prst="rect">
            <a:avLst/>
          </a:prstGeom>
        </p:spPr>
      </p:pic>
      <p:sp>
        <p:nvSpPr>
          <p:cNvPr id="14" name="TextBox 13"/>
          <p:cNvSpPr txBox="1"/>
          <p:nvPr/>
        </p:nvSpPr>
        <p:spPr>
          <a:xfrm>
            <a:off x="8208101" y="5316987"/>
            <a:ext cx="680922" cy="830997"/>
          </a:xfrm>
          <a:prstGeom prst="rect">
            <a:avLst/>
          </a:prstGeom>
          <a:noFill/>
        </p:spPr>
        <p:txBody>
          <a:bodyPr wrap="square" rtlCol="0">
            <a:spAutoFit/>
          </a:bodyPr>
          <a:lstStyle/>
          <a:p>
            <a:r>
              <a:rPr lang="en-US" sz="1200" dirty="0" smtClean="0"/>
              <a:t>Levy</a:t>
            </a:r>
          </a:p>
          <a:p>
            <a:endParaRPr lang="en-US" sz="1200" dirty="0"/>
          </a:p>
          <a:p>
            <a:endParaRPr lang="en-US" sz="1200" dirty="0" smtClean="0"/>
          </a:p>
          <a:p>
            <a:r>
              <a:rPr lang="en-US" sz="1200" dirty="0" smtClean="0"/>
              <a:t>Gauss</a:t>
            </a:r>
            <a:endParaRPr lang="en-US" sz="1200" dirty="0"/>
          </a:p>
        </p:txBody>
      </p:sp>
      <p:cxnSp>
        <p:nvCxnSpPr>
          <p:cNvPr id="16" name="Straight Arrow Connector 15"/>
          <p:cNvCxnSpPr/>
          <p:nvPr/>
        </p:nvCxnSpPr>
        <p:spPr bwMode="auto">
          <a:xfrm flipH="1">
            <a:off x="7671177" y="5451231"/>
            <a:ext cx="536924" cy="1758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H="1">
            <a:off x="7743176" y="6009169"/>
            <a:ext cx="536924" cy="1758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6268915" y="6611779"/>
            <a:ext cx="2011185" cy="246221"/>
          </a:xfrm>
          <a:prstGeom prst="rect">
            <a:avLst/>
          </a:prstGeom>
          <a:noFill/>
        </p:spPr>
        <p:txBody>
          <a:bodyPr wrap="square" rtlCol="0">
            <a:spAutoFit/>
          </a:bodyPr>
          <a:lstStyle/>
          <a:p>
            <a:r>
              <a:rPr lang="en-US" sz="1000" dirty="0" smtClean="0"/>
              <a:t>Normalized standard deviation</a:t>
            </a:r>
            <a:endParaRPr lang="en-US" sz="1000" dirty="0"/>
          </a:p>
        </p:txBody>
      </p:sp>
      <p:sp>
        <p:nvSpPr>
          <p:cNvPr id="19" name="TextBox 18"/>
          <p:cNvSpPr txBox="1"/>
          <p:nvPr/>
        </p:nvSpPr>
        <p:spPr>
          <a:xfrm rot="16200000">
            <a:off x="4936418" y="5780546"/>
            <a:ext cx="1529861" cy="246221"/>
          </a:xfrm>
          <a:prstGeom prst="rect">
            <a:avLst/>
          </a:prstGeom>
          <a:noFill/>
        </p:spPr>
        <p:txBody>
          <a:bodyPr wrap="square" rtlCol="0">
            <a:spAutoFit/>
          </a:bodyPr>
          <a:lstStyle/>
          <a:p>
            <a:r>
              <a:rPr lang="en-US" sz="1000" dirty="0" smtClean="0"/>
              <a:t>Wind speed change</a:t>
            </a:r>
            <a:endParaRPr lang="en-US" sz="1000" dirty="0"/>
          </a:p>
        </p:txBody>
      </p:sp>
      <mc:AlternateContent xmlns:mc="http://schemas.openxmlformats.org/markup-compatibility/2006">
        <mc:Choice xmlns:a14="http://schemas.microsoft.com/office/drawing/2010/main" Requires="a14">
          <p:sp>
            <p:nvSpPr>
              <p:cNvPr id="5" name="TextBox 4"/>
              <p:cNvSpPr txBox="1"/>
              <p:nvPr/>
            </p:nvSpPr>
            <p:spPr>
              <a:xfrm>
                <a:off x="940086" y="6294049"/>
                <a:ext cx="4566153" cy="41787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𝐸</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𝑘</m:t>
                          </m:r>
                        </m:e>
                      </m:d>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𝑘</m:t>
                          </m:r>
                        </m:e>
                        <m:sup>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9−2</m:t>
                              </m:r>
                              <m:r>
                                <a:rPr lang="en-US" sz="1800" b="0" i="1" smtClean="0">
                                  <a:latin typeface="Cambria Math" panose="02040503050406030204" pitchFamily="18" charset="0"/>
                                  <a:ea typeface="Cambria Math" panose="02040503050406030204" pitchFamily="18" charset="0"/>
                                </a:rPr>
                                <m:t>𝛽</m:t>
                              </m:r>
                            </m:num>
                            <m:den>
                              <m:r>
                                <a:rPr lang="en-US" sz="1800" b="0" i="1" smtClean="0">
                                  <a:latin typeface="Cambria Math" panose="02040503050406030204" pitchFamily="18" charset="0"/>
                                  <a:ea typeface="Cambria Math" panose="02040503050406030204" pitchFamily="18" charset="0"/>
                                </a:rPr>
                                <m:t>3</m:t>
                              </m:r>
                            </m:den>
                          </m:f>
                        </m:sup>
                      </m:sSup>
                      <m:r>
                        <a:rPr lang="en-US" sz="1800" b="0" i="1" smtClean="0">
                          <a:latin typeface="Cambria Math" panose="02040503050406030204" pitchFamily="18" charset="0"/>
                          <a:ea typeface="Cambria Math" panose="02040503050406030204" pitchFamily="18" charset="0"/>
                        </a:rPr>
                        <m:t> ; </m:t>
                      </m:r>
                      <m:r>
                        <a:rPr lang="en-US" sz="1800" b="0" i="1" smtClean="0">
                          <a:latin typeface="Cambria Math" panose="02040503050406030204" pitchFamily="18" charset="0"/>
                          <a:ea typeface="Cambria Math" panose="02040503050406030204" pitchFamily="18" charset="0"/>
                        </a:rPr>
                        <m:t>𝐾𝑜𝑙𝑚𝑜𝑔𝑜𝑟𝑜𝑣</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𝐿𝑒𝑣𝑦</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𝑠𝑐𝑎𝑙𝑖𝑛𝑔</m:t>
                      </m:r>
                    </m:oMath>
                  </m:oMathPara>
                </a14:m>
                <a:endParaRPr lang="en-US" sz="1800" dirty="0"/>
              </a:p>
            </p:txBody>
          </p:sp>
        </mc:Choice>
        <mc:Fallback>
          <p:sp>
            <p:nvSpPr>
              <p:cNvPr id="5" name="TextBox 4"/>
              <p:cNvSpPr txBox="1">
                <a:spLocks noRot="1" noChangeAspect="1" noMove="1" noResize="1" noEditPoints="1" noAdjustHandles="1" noChangeArrowheads="1" noChangeShapeType="1" noTextEdit="1"/>
              </p:cNvSpPr>
              <p:nvPr/>
            </p:nvSpPr>
            <p:spPr>
              <a:xfrm>
                <a:off x="940086" y="6294049"/>
                <a:ext cx="4566153" cy="417871"/>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836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279"/>
            <a:ext cx="9144000" cy="672419"/>
          </a:xfrm>
        </p:spPr>
        <p:txBody>
          <a:bodyPr/>
          <a:lstStyle/>
          <a:p>
            <a:r>
              <a:rPr lang="en-US" dirty="0" smtClean="0"/>
              <a:t>Science-for-Maneuver Campaign</a:t>
            </a:r>
            <a:endParaRPr lang="en-US" dirty="0"/>
          </a:p>
        </p:txBody>
      </p:sp>
      <p:pic>
        <p:nvPicPr>
          <p:cNvPr id="4" name="Picture 3"/>
          <p:cNvPicPr>
            <a:picLocks noChangeAspect="1"/>
          </p:cNvPicPr>
          <p:nvPr/>
        </p:nvPicPr>
        <p:blipFill>
          <a:blip r:embed="rId3"/>
          <a:stretch>
            <a:fillRect/>
          </a:stretch>
        </p:blipFill>
        <p:spPr>
          <a:xfrm>
            <a:off x="3255150" y="0"/>
            <a:ext cx="2633700" cy="231668"/>
          </a:xfrm>
          <a:prstGeom prst="rect">
            <a:avLst/>
          </a:prstGeom>
        </p:spPr>
      </p:pic>
      <p:sp>
        <p:nvSpPr>
          <p:cNvPr id="6" name="TextBox 5"/>
          <p:cNvSpPr txBox="1"/>
          <p:nvPr/>
        </p:nvSpPr>
        <p:spPr>
          <a:xfrm>
            <a:off x="140677" y="1109111"/>
            <a:ext cx="8862646" cy="5201424"/>
          </a:xfrm>
          <a:prstGeom prst="rect">
            <a:avLst/>
          </a:prstGeom>
          <a:noFill/>
        </p:spPr>
        <p:txBody>
          <a:bodyPr wrap="square" rtlCol="0">
            <a:spAutoFit/>
          </a:bodyPr>
          <a:lstStyle/>
          <a:p>
            <a:pPr algn="just"/>
            <a:r>
              <a:rPr lang="en-US" sz="1800" dirty="0"/>
              <a:t>Sciences-for-Maneuver is focused on gaining a greater fundamental understanding of advanced mobility systems and their supporting architectures -- critical to the future Army's movement, sustainment, and maneuverability through Energy and Propulsion, Platform Mechanics, Platform Intelligence, and Logistics and Sustainability</a:t>
            </a:r>
            <a:r>
              <a:rPr lang="en-US" sz="1800" dirty="0" smtClean="0"/>
              <a:t>.</a:t>
            </a:r>
          </a:p>
          <a:p>
            <a:pPr algn="just"/>
            <a:endParaRPr lang="en-US" sz="2000" dirty="0"/>
          </a:p>
          <a:p>
            <a:pPr marL="285750" indent="-285750" algn="just">
              <a:buFont typeface="Arial" panose="020B0604020202020204" pitchFamily="34" charset="0"/>
              <a:buChar char="•"/>
            </a:pPr>
            <a:r>
              <a:rPr lang="en-US" sz="1600" dirty="0" smtClean="0"/>
              <a:t>One </a:t>
            </a:r>
            <a:r>
              <a:rPr lang="en-US" sz="1600" dirty="0"/>
              <a:t>interface between the complexity of the future battle space and science involves the physical restrictions on the maneuverability of unmanned aerial vehicles (UAV</a:t>
            </a:r>
            <a:r>
              <a:rPr lang="en-US" sz="1600" dirty="0" smtClean="0"/>
              <a:t>).</a:t>
            </a:r>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a:t>The science limitations are two-fold: the lack of mathematical tools and our restricted understanding of low Reynolds number aerodynamics. </a:t>
            </a:r>
            <a:endParaRPr lang="en-US" sz="1600" dirty="0" smtClean="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a:t>One of the principles that guides the design of </a:t>
            </a:r>
            <a:r>
              <a:rPr lang="en-US" sz="1600" dirty="0" smtClean="0"/>
              <a:t>micro-UAVs </a:t>
            </a:r>
            <a:r>
              <a:rPr lang="en-US" sz="1600" dirty="0"/>
              <a:t>are allometry relations, between a system's functionality and size, for example, between the wing size and body mass of flying </a:t>
            </a:r>
            <a:r>
              <a:rPr lang="en-US" sz="1600" dirty="0" smtClean="0"/>
              <a:t>animals.</a:t>
            </a:r>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smtClean="0"/>
              <a:t>The ubiquity of allometry relations has been</a:t>
            </a:r>
          </a:p>
          <a:p>
            <a:pPr algn="just"/>
            <a:r>
              <a:rPr lang="en-US" sz="1600" dirty="0" smtClean="0"/>
              <a:t>explained by West &amp; West, </a:t>
            </a:r>
            <a:r>
              <a:rPr lang="en-US" sz="1600" i="1" dirty="0" err="1" smtClean="0"/>
              <a:t>Frac</a:t>
            </a:r>
            <a:r>
              <a:rPr lang="en-US" sz="1600" i="1" dirty="0" smtClean="0"/>
              <a:t>. Calc. &amp; App. </a:t>
            </a:r>
          </a:p>
          <a:p>
            <a:pPr algn="just"/>
            <a:r>
              <a:rPr lang="en-US" sz="1600" i="1" dirty="0" smtClean="0"/>
              <a:t>Anal.</a:t>
            </a:r>
            <a:r>
              <a:rPr lang="en-US" sz="1600" b="1" dirty="0" smtClean="0"/>
              <a:t>15</a:t>
            </a:r>
            <a:r>
              <a:rPr lang="en-US" sz="1600" dirty="0" smtClean="0"/>
              <a:t> (2012) in terms of the scaling PDF quoted </a:t>
            </a:r>
          </a:p>
          <a:p>
            <a:pPr algn="just"/>
            <a:r>
              <a:rPr lang="en-US" sz="1600" dirty="0" smtClean="0"/>
              <a:t>In the Computational Science Campaign:</a:t>
            </a:r>
          </a:p>
          <a:p>
            <a:pPr marL="285750" indent="-285750" algn="just">
              <a:buFont typeface="Arial" panose="020B0604020202020204" pitchFamily="34" charset="0"/>
              <a:buChar char="•"/>
            </a:pPr>
            <a:endParaRPr lang="en-US" sz="1600" dirty="0"/>
          </a:p>
        </p:txBody>
      </p:sp>
      <p:pic>
        <p:nvPicPr>
          <p:cNvPr id="10" name="Picture 9"/>
          <p:cNvPicPr>
            <a:picLocks noChangeAspect="1"/>
          </p:cNvPicPr>
          <p:nvPr/>
        </p:nvPicPr>
        <p:blipFill>
          <a:blip r:embed="rId4"/>
          <a:stretch>
            <a:fillRect/>
          </a:stretch>
        </p:blipFill>
        <p:spPr>
          <a:xfrm>
            <a:off x="5055577" y="4577167"/>
            <a:ext cx="3740668" cy="2240677"/>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303927" y="6141284"/>
                <a:ext cx="1294200"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𝑌</m:t>
                          </m:r>
                        </m:e>
                      </m:d>
                      <m:r>
                        <a:rPr lang="en-US" sz="1800" b="0" i="1" smtClean="0">
                          <a:latin typeface="Cambria Math" panose="02040503050406030204" pitchFamily="18" charset="0"/>
                        </a:rPr>
                        <m:t>=</m:t>
                      </m:r>
                      <m:r>
                        <a:rPr lang="en-US" sz="1800" b="0" i="1" smtClean="0">
                          <a:latin typeface="Cambria Math" panose="02040503050406030204" pitchFamily="18" charset="0"/>
                        </a:rPr>
                        <m:t>𝑎</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𝑀</m:t>
                              </m:r>
                            </m:e>
                          </m:d>
                        </m:e>
                        <m:sup>
                          <m:r>
                            <a:rPr lang="en-US" sz="1800" b="0" i="1" smtClean="0">
                              <a:latin typeface="Cambria Math" panose="02040503050406030204" pitchFamily="18" charset="0"/>
                            </a:rPr>
                            <m:t>𝑏</m:t>
                          </m:r>
                        </m:sup>
                      </m:sSup>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03927" y="6141284"/>
                <a:ext cx="1294200" cy="281937"/>
              </a:xfrm>
              <a:prstGeom prst="rect">
                <a:avLst/>
              </a:prstGeom>
              <a:blipFill rotWithShape="0">
                <a:blip r:embed="rId5"/>
                <a:stretch>
                  <a:fillRect t="-2128" r="-1415" b="-8511"/>
                </a:stretch>
              </a:blipFill>
            </p:spPr>
            <p:txBody>
              <a:bodyPr/>
              <a:lstStyle/>
              <a:p>
                <a:r>
                  <a:rPr lang="en-US">
                    <a:noFill/>
                  </a:rPr>
                  <a:t> </a:t>
                </a:r>
              </a:p>
            </p:txBody>
          </p:sp>
        </mc:Fallback>
      </mc:AlternateContent>
    </p:spTree>
    <p:extLst>
      <p:ext uri="{BB962C8B-B14F-4D97-AF65-F5344CB8AC3E}">
        <p14:creationId xmlns:p14="http://schemas.microsoft.com/office/powerpoint/2010/main" val="39225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Research Campaign</a:t>
            </a:r>
            <a:endParaRPr lang="en-US" dirty="0"/>
          </a:p>
        </p:txBody>
      </p:sp>
      <p:pic>
        <p:nvPicPr>
          <p:cNvPr id="3" name="Picture 2"/>
          <p:cNvPicPr>
            <a:picLocks noChangeAspect="1"/>
          </p:cNvPicPr>
          <p:nvPr/>
        </p:nvPicPr>
        <p:blipFill>
          <a:blip r:embed="rId4"/>
          <a:stretch>
            <a:fillRect/>
          </a:stretch>
        </p:blipFill>
        <p:spPr>
          <a:xfrm>
            <a:off x="3255150" y="0"/>
            <a:ext cx="2633700" cy="231668"/>
          </a:xfrm>
          <a:prstGeom prst="rect">
            <a:avLst/>
          </a:prstGeom>
        </p:spPr>
      </p:pic>
      <p:sp>
        <p:nvSpPr>
          <p:cNvPr id="4" name="TextBox 3"/>
          <p:cNvSpPr txBox="1"/>
          <p:nvPr/>
        </p:nvSpPr>
        <p:spPr>
          <a:xfrm>
            <a:off x="167054" y="1247886"/>
            <a:ext cx="8809892" cy="3323987"/>
          </a:xfrm>
          <a:prstGeom prst="rect">
            <a:avLst/>
          </a:prstGeom>
          <a:noFill/>
        </p:spPr>
        <p:txBody>
          <a:bodyPr wrap="square" rtlCol="0">
            <a:spAutoFit/>
          </a:bodyPr>
          <a:lstStyle/>
          <a:p>
            <a:pPr algn="just"/>
            <a:r>
              <a:rPr lang="en-US" sz="1800" dirty="0"/>
              <a:t>Materials Research is focused on fundamental research for scientific discovery and innovative problem-solving to provide superior materials and devices needed to achieve lasting strategic land power dominance through Structural Materials, Electronics, Photonics, Energy and Power, Biotechnology and Bioinspired, High Strain and Ballistic Materials, and Manufacturing Science, Processing and Sustainment</a:t>
            </a:r>
            <a:r>
              <a:rPr lang="en-US" sz="1800" dirty="0" smtClean="0"/>
              <a:t>.</a:t>
            </a:r>
          </a:p>
          <a:p>
            <a:pPr algn="just"/>
            <a:endParaRPr lang="en-US" sz="1800" dirty="0"/>
          </a:p>
          <a:p>
            <a:pPr marL="285750" indent="-285750" algn="just">
              <a:buFont typeface="Arial" panose="020B0604020202020204" pitchFamily="34" charset="0"/>
              <a:buChar char="•"/>
            </a:pPr>
            <a:r>
              <a:rPr lang="en-US" sz="1600" dirty="0" smtClean="0"/>
              <a:t>The relaxation of disturbances in complex materials such as taffy, tar, or polymers, are not described by simple rate equations and have been shown to require a fractional relaxation equation to describe their dynamics. The solution to such equations are given by the </a:t>
            </a:r>
            <a:r>
              <a:rPr lang="en-US" sz="1600" dirty="0" err="1" smtClean="0"/>
              <a:t>Mittag-Leffler</a:t>
            </a:r>
            <a:r>
              <a:rPr lang="en-US" sz="1600" dirty="0" smtClean="0"/>
              <a:t> function by </a:t>
            </a:r>
            <a:r>
              <a:rPr lang="en-US" altLang="en-US" sz="1600" dirty="0" err="1"/>
              <a:t>Glöckle</a:t>
            </a:r>
            <a:r>
              <a:rPr lang="en-US" altLang="en-US" sz="1600" dirty="0"/>
              <a:t> &amp; </a:t>
            </a:r>
            <a:r>
              <a:rPr lang="en-US" altLang="en-US" sz="1600" dirty="0" err="1" smtClean="0"/>
              <a:t>Nonnenmacher</a:t>
            </a:r>
            <a:r>
              <a:rPr lang="en-US" altLang="en-US" sz="1600" dirty="0" smtClean="0"/>
              <a:t>, </a:t>
            </a:r>
            <a:r>
              <a:rPr lang="en-US" altLang="en-US" sz="1600" i="1" dirty="0" smtClean="0"/>
              <a:t>J</a:t>
            </a:r>
            <a:r>
              <a:rPr lang="en-US" altLang="en-US" sz="1600" i="1" dirty="0"/>
              <a:t>. Stat. Phys</a:t>
            </a:r>
            <a:r>
              <a:rPr lang="en-US" altLang="en-US" sz="1600" dirty="0"/>
              <a:t>. </a:t>
            </a:r>
            <a:r>
              <a:rPr lang="en-US" altLang="en-US" sz="1600" b="1" dirty="0" smtClean="0"/>
              <a:t>71</a:t>
            </a:r>
            <a:r>
              <a:rPr lang="en-US" altLang="en-US" sz="1600" dirty="0" smtClean="0"/>
              <a:t> (1993). </a:t>
            </a:r>
            <a:endParaRPr lang="en-US" altLang="en-US" sz="1600" dirty="0"/>
          </a:p>
          <a:p>
            <a:pPr lvl="0" algn="just"/>
            <a:endParaRPr lang="en-US" altLang="en-US" sz="2000" dirty="0">
              <a:solidFill>
                <a:srgbClr val="000000"/>
              </a:solidFill>
            </a:endParaRPr>
          </a:p>
        </p:txBody>
      </p:sp>
      <p:pic>
        <p:nvPicPr>
          <p:cNvPr id="5" name="Picture 6" descr="MLF data.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1339" y="4702911"/>
            <a:ext cx="2943225" cy="199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extLst>
              <p:ext uri="{D42A27DB-BD31-4B8C-83A1-F6EECF244321}">
                <p14:modId xmlns:p14="http://schemas.microsoft.com/office/powerpoint/2010/main" val="1096384315"/>
              </p:ext>
            </p:extLst>
          </p:nvPr>
        </p:nvGraphicFramePr>
        <p:xfrm>
          <a:off x="2241795" y="5500688"/>
          <a:ext cx="458788" cy="293687"/>
        </p:xfrm>
        <a:graphic>
          <a:graphicData uri="http://schemas.openxmlformats.org/presentationml/2006/ole">
            <mc:AlternateContent xmlns:mc="http://schemas.openxmlformats.org/markup-compatibility/2006">
              <mc:Choice xmlns:v="urn:schemas-microsoft-com:vml" Requires="v">
                <p:oleObj spid="_x0000_s1058" name="Equation" r:id="rId6" imgW="317225" imgH="203024" progId="Equation.DSMT4">
                  <p:embed/>
                </p:oleObj>
              </mc:Choice>
              <mc:Fallback>
                <p:oleObj name="Equation" r:id="rId6" imgW="317225"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795" y="5500688"/>
                        <a:ext cx="458788" cy="29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727682843"/>
              </p:ext>
            </p:extLst>
          </p:nvPr>
        </p:nvGraphicFramePr>
        <p:xfrm>
          <a:off x="6129338" y="5976361"/>
          <a:ext cx="630238" cy="454025"/>
        </p:xfrm>
        <a:graphic>
          <a:graphicData uri="http://schemas.openxmlformats.org/presentationml/2006/ole">
            <mc:AlternateContent xmlns:mc="http://schemas.openxmlformats.org/markup-compatibility/2006">
              <mc:Choice xmlns:v="urn:schemas-microsoft-com:vml" Requires="v">
                <p:oleObj spid="_x0000_s1059" name="Equation" r:id="rId8" imgW="317362" imgH="228501" progId="Equation.3">
                  <p:embed/>
                </p:oleObj>
              </mc:Choice>
              <mc:Fallback>
                <p:oleObj name="Equation" r:id="rId8" imgW="317362"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9338" y="5976361"/>
                        <a:ext cx="6302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973661365"/>
              </p:ext>
            </p:extLst>
          </p:nvPr>
        </p:nvGraphicFramePr>
        <p:xfrm>
          <a:off x="5249496" y="4277082"/>
          <a:ext cx="398463" cy="376237"/>
        </p:xfrm>
        <a:graphic>
          <a:graphicData uri="http://schemas.openxmlformats.org/presentationml/2006/ole">
            <mc:AlternateContent xmlns:mc="http://schemas.openxmlformats.org/markup-compatibility/2006">
              <mc:Choice xmlns:v="urn:schemas-microsoft-com:vml" Requires="v">
                <p:oleObj spid="_x0000_s1060" name="Equation" r:id="rId10" imgW="215713" imgH="203024" progId="Equation.3">
                  <p:embed/>
                </p:oleObj>
              </mc:Choice>
              <mc:Fallback>
                <p:oleObj name="Equation" r:id="rId10" imgW="215713"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9496" y="4277082"/>
                        <a:ext cx="398463"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 name="Straight Arrow Connector 11"/>
          <p:cNvCxnSpPr>
            <a:cxnSpLocks noChangeShapeType="1"/>
          </p:cNvCxnSpPr>
          <p:nvPr/>
        </p:nvCxnSpPr>
        <p:spPr bwMode="auto">
          <a:xfrm flipH="1">
            <a:off x="4245037" y="4582644"/>
            <a:ext cx="376238" cy="331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15"/>
          <p:cNvCxnSpPr>
            <a:cxnSpLocks noChangeShapeType="1"/>
          </p:cNvCxnSpPr>
          <p:nvPr/>
        </p:nvCxnSpPr>
        <p:spPr bwMode="auto">
          <a:xfrm flipH="1">
            <a:off x="5474860" y="5840413"/>
            <a:ext cx="493896" cy="10491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6017969" y="4421188"/>
            <a:ext cx="276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600" b="0"/>
              <a:t>Mittag-Leffler function (MLF)</a:t>
            </a:r>
          </a:p>
        </p:txBody>
      </p:sp>
      <p:cxnSp>
        <p:nvCxnSpPr>
          <p:cNvPr id="12" name="Straight Arrow Connector 18"/>
          <p:cNvCxnSpPr>
            <a:cxnSpLocks noChangeShapeType="1"/>
          </p:cNvCxnSpPr>
          <p:nvPr/>
        </p:nvCxnSpPr>
        <p:spPr bwMode="auto">
          <a:xfrm flipH="1">
            <a:off x="4941277" y="4649788"/>
            <a:ext cx="1067167" cy="59849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20"/>
          <p:cNvCxnSpPr>
            <a:cxnSpLocks noChangeShapeType="1"/>
          </p:cNvCxnSpPr>
          <p:nvPr/>
        </p:nvCxnSpPr>
        <p:spPr bwMode="auto">
          <a:xfrm flipH="1">
            <a:off x="5061377" y="4706442"/>
            <a:ext cx="907379" cy="132526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TextBox 21"/>
          <p:cNvSpPr txBox="1">
            <a:spLocks noChangeArrowheads="1"/>
          </p:cNvSpPr>
          <p:nvPr/>
        </p:nvSpPr>
        <p:spPr bwMode="auto">
          <a:xfrm>
            <a:off x="5960758" y="5701362"/>
            <a:ext cx="23193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dirty="0" err="1"/>
              <a:t>Kohlrausch</a:t>
            </a:r>
            <a:r>
              <a:rPr lang="en-US" altLang="en-US" sz="1400" b="0" dirty="0"/>
              <a:t>-Williams-Watts</a:t>
            </a:r>
          </a:p>
        </p:txBody>
      </p:sp>
      <p:sp>
        <p:nvSpPr>
          <p:cNvPr id="15" name="TextBox 22"/>
          <p:cNvSpPr txBox="1">
            <a:spLocks noChangeArrowheads="1"/>
          </p:cNvSpPr>
          <p:nvPr/>
        </p:nvSpPr>
        <p:spPr bwMode="auto">
          <a:xfrm>
            <a:off x="4501906" y="4311650"/>
            <a:ext cx="835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600" b="0" dirty="0"/>
              <a:t>Nutting</a:t>
            </a:r>
          </a:p>
        </p:txBody>
      </p:sp>
      <p:graphicFrame>
        <p:nvGraphicFramePr>
          <p:cNvPr id="16" name="Object 1"/>
          <p:cNvGraphicFramePr>
            <a:graphicFrameLocks noChangeAspect="1"/>
          </p:cNvGraphicFramePr>
          <p:nvPr>
            <p:extLst>
              <p:ext uri="{D42A27DB-BD31-4B8C-83A1-F6EECF244321}">
                <p14:modId xmlns:p14="http://schemas.microsoft.com/office/powerpoint/2010/main" val="4221734396"/>
              </p:ext>
            </p:extLst>
          </p:nvPr>
        </p:nvGraphicFramePr>
        <p:xfrm>
          <a:off x="353347" y="4267994"/>
          <a:ext cx="3951832" cy="412831"/>
        </p:xfrm>
        <a:graphic>
          <a:graphicData uri="http://schemas.openxmlformats.org/presentationml/2006/ole">
            <mc:AlternateContent xmlns:mc="http://schemas.openxmlformats.org/markup-compatibility/2006">
              <mc:Choice xmlns:v="urn:schemas-microsoft-com:vml" Requires="v">
                <p:oleObj spid="_x0000_s1061" name="Equation" r:id="rId12" imgW="2768600" imgH="241300" progId="Equation.3">
                  <p:embed/>
                </p:oleObj>
              </mc:Choice>
              <mc:Fallback>
                <p:oleObj name="Equation" r:id="rId12" imgW="27686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347" y="4267994"/>
                        <a:ext cx="3951832" cy="4128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3836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Sciences for Lethality &amp; Protection Campaign</a:t>
            </a:r>
            <a:endParaRPr lang="en-US" dirty="0"/>
          </a:p>
        </p:txBody>
      </p:sp>
      <p:pic>
        <p:nvPicPr>
          <p:cNvPr id="3" name="Picture 2"/>
          <p:cNvPicPr>
            <a:picLocks noChangeAspect="1"/>
          </p:cNvPicPr>
          <p:nvPr/>
        </p:nvPicPr>
        <p:blipFill>
          <a:blip r:embed="rId3"/>
          <a:stretch>
            <a:fillRect/>
          </a:stretch>
        </p:blipFill>
        <p:spPr>
          <a:xfrm>
            <a:off x="3255150" y="0"/>
            <a:ext cx="2633700" cy="231668"/>
          </a:xfrm>
          <a:prstGeom prst="rect">
            <a:avLst/>
          </a:prstGeom>
        </p:spPr>
      </p:pic>
      <p:sp>
        <p:nvSpPr>
          <p:cNvPr id="5" name="TextBox 4"/>
          <p:cNvSpPr txBox="1"/>
          <p:nvPr/>
        </p:nvSpPr>
        <p:spPr>
          <a:xfrm>
            <a:off x="114301" y="1274885"/>
            <a:ext cx="8906608" cy="5478423"/>
          </a:xfrm>
          <a:prstGeom prst="rect">
            <a:avLst/>
          </a:prstGeom>
          <a:noFill/>
        </p:spPr>
        <p:txBody>
          <a:bodyPr wrap="square" rtlCol="0">
            <a:spAutoFit/>
          </a:bodyPr>
          <a:lstStyle/>
          <a:p>
            <a:pPr algn="just"/>
            <a:r>
              <a:rPr lang="en-US" sz="1800" dirty="0"/>
              <a:t>Sciences-for-Lethality and Protection is focused on gaining a greater understanding of emerging technologies that support weapon systems, protection systems, and the mechanisms of injury affecting the </a:t>
            </a:r>
            <a:r>
              <a:rPr lang="en-US" sz="1800" dirty="0" err="1"/>
              <a:t>warfigther</a:t>
            </a:r>
            <a:r>
              <a:rPr lang="en-US" sz="1800" dirty="0"/>
              <a:t> through Lethality Research for Soldiers and Army Platforms, Protection Research for Soldiers and Army Platforms, and Battlefield Injury Mechanisms</a:t>
            </a:r>
            <a:r>
              <a:rPr lang="en-US" sz="1800" dirty="0" smtClean="0"/>
              <a:t>.</a:t>
            </a:r>
          </a:p>
          <a:p>
            <a:pPr algn="just"/>
            <a:endParaRPr lang="en-US" sz="1800" dirty="0"/>
          </a:p>
          <a:p>
            <a:pPr marL="285750" indent="-285750" algn="just">
              <a:buFont typeface="Arial" panose="020B0604020202020204" pitchFamily="34" charset="0"/>
              <a:buChar char="•"/>
            </a:pPr>
            <a:r>
              <a:rPr lang="en-US" sz="1600" dirty="0"/>
              <a:t>The research into disruptive energetics is focused on the exploration of formulations of energetic materials, which seeks to understand very high energy density storage and release on desired time scales</a:t>
            </a:r>
            <a:r>
              <a:rPr lang="en-US" sz="1600" dirty="0" smtClean="0"/>
              <a:t>. For anomalous diffusion the fractional reaction-diffusion equation is more appropriate</a:t>
            </a:r>
          </a:p>
          <a:p>
            <a:pPr algn="just"/>
            <a:endParaRPr lang="en-US" sz="18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endParaRPr lang="en-US" sz="1600" dirty="0"/>
          </a:p>
          <a:p>
            <a:pPr algn="just"/>
            <a:r>
              <a:rPr lang="en-US" sz="1600" dirty="0" smtClean="0"/>
              <a:t>See, for example, </a:t>
            </a:r>
            <a:r>
              <a:rPr lang="es-ES" sz="1600" dirty="0" smtClean="0"/>
              <a:t>del-Castillo-Negrete, Carreras &amp; Lynch, </a:t>
            </a:r>
            <a:r>
              <a:rPr lang="es-ES" sz="1600" i="1" dirty="0" smtClean="0"/>
              <a:t>PRL</a:t>
            </a:r>
            <a:r>
              <a:rPr lang="es-ES" sz="1600" dirty="0" smtClean="0"/>
              <a:t> </a:t>
            </a:r>
            <a:r>
              <a:rPr lang="es-ES" sz="1600" b="1" dirty="0" smtClean="0"/>
              <a:t>91</a:t>
            </a:r>
            <a:r>
              <a:rPr lang="es-ES" sz="1600" dirty="0" smtClean="0"/>
              <a:t> (2003); </a:t>
            </a:r>
            <a:r>
              <a:rPr lang="en-US" sz="1600" dirty="0" err="1" smtClean="0"/>
              <a:t>Baeumer</a:t>
            </a:r>
            <a:r>
              <a:rPr lang="en-US" sz="1600" dirty="0" smtClean="0"/>
              <a:t>, Kovacs &amp; Meerschaert, </a:t>
            </a:r>
            <a:r>
              <a:rPr lang="en-US" sz="1600" i="1" dirty="0" smtClean="0"/>
              <a:t>Comp</a:t>
            </a:r>
            <a:r>
              <a:rPr lang="en-US" sz="1600" i="1" dirty="0"/>
              <a:t>. &amp; Math. with Appl</a:t>
            </a:r>
            <a:r>
              <a:rPr lang="en-US" sz="1600" dirty="0"/>
              <a:t>. </a:t>
            </a:r>
            <a:r>
              <a:rPr lang="en-US" sz="1600" b="1" dirty="0" smtClean="0"/>
              <a:t>55</a:t>
            </a:r>
            <a:r>
              <a:rPr lang="en-US" sz="1600" dirty="0" smtClean="0"/>
              <a:t> (</a:t>
            </a:r>
            <a:r>
              <a:rPr lang="en-US" sz="1600" dirty="0"/>
              <a:t>2008</a:t>
            </a:r>
            <a:r>
              <a:rPr lang="en-US" sz="1600" dirty="0" smtClean="0"/>
              <a:t>).</a:t>
            </a:r>
          </a:p>
          <a:p>
            <a:pPr algn="just"/>
            <a:endParaRPr lang="en-US" sz="1600" dirty="0"/>
          </a:p>
          <a:p>
            <a:pPr marL="285750" indent="-285750" algn="just">
              <a:buFont typeface="Arial" panose="020B0604020202020204" pitchFamily="34" charset="0"/>
              <a:buChar char="•"/>
            </a:pPr>
            <a:r>
              <a:rPr lang="en-US" sz="1600" dirty="0"/>
              <a:t>Viscoelastic properties of soft biological tissues provide information useful in medical diagnosis and the treatment of wounds. </a:t>
            </a:r>
            <a:r>
              <a:rPr lang="en-US" sz="1600" dirty="0" err="1" smtClean="0"/>
              <a:t>Meral</a:t>
            </a:r>
            <a:r>
              <a:rPr lang="en-US" sz="1600" dirty="0" smtClean="0"/>
              <a:t>, </a:t>
            </a:r>
            <a:r>
              <a:rPr lang="en-US" sz="1600" dirty="0"/>
              <a:t>Royston </a:t>
            </a:r>
            <a:r>
              <a:rPr lang="en-US" sz="1600" dirty="0" smtClean="0"/>
              <a:t>&amp; Magin, </a:t>
            </a:r>
            <a:r>
              <a:rPr lang="en-US" sz="1600" i="1" dirty="0"/>
              <a:t>Comm. </a:t>
            </a:r>
            <a:r>
              <a:rPr lang="en-US" sz="1600" i="1" dirty="0" err="1"/>
              <a:t>Nonl</a:t>
            </a:r>
            <a:r>
              <a:rPr lang="en-US" sz="1600" i="1" dirty="0"/>
              <a:t>. Sci. Nu. Sim</a:t>
            </a:r>
            <a:r>
              <a:rPr lang="en-US" sz="1600" dirty="0"/>
              <a:t>. </a:t>
            </a:r>
            <a:r>
              <a:rPr lang="en-US" sz="1600" b="1" dirty="0" smtClean="0"/>
              <a:t>15</a:t>
            </a:r>
            <a:r>
              <a:rPr lang="en-US" sz="1600" dirty="0"/>
              <a:t> </a:t>
            </a:r>
            <a:r>
              <a:rPr lang="en-US" sz="1600" dirty="0" smtClean="0"/>
              <a:t>(2010), explain that non-invasive </a:t>
            </a:r>
            <a:r>
              <a:rPr lang="en-US" sz="1600" dirty="0"/>
              <a:t>elasticity imaging techniques, </a:t>
            </a:r>
            <a:r>
              <a:rPr lang="en-US" sz="1600" dirty="0" smtClean="0"/>
              <a:t>reconstruct </a:t>
            </a:r>
            <a:r>
              <a:rPr lang="en-US" sz="1600" dirty="0"/>
              <a:t>viscoelastic material properties from dynamic displacement images and the reconstruction algorithms are sensitive to the viscoelastic models chosen. </a:t>
            </a:r>
          </a:p>
        </p:txBody>
      </p:sp>
      <mc:AlternateContent xmlns:mc="http://schemas.openxmlformats.org/markup-compatibility/2006" xmlns:a14="http://schemas.microsoft.com/office/drawing/2010/main">
        <mc:Choice Requires="a14">
          <p:sp>
            <p:nvSpPr>
              <p:cNvPr id="6" name="TextBox 5"/>
              <p:cNvSpPr txBox="1"/>
              <p:nvPr/>
            </p:nvSpPr>
            <p:spPr>
              <a:xfrm>
                <a:off x="1367203" y="4044947"/>
                <a:ext cx="3398228" cy="4465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𝑡</m:t>
                          </m:r>
                        </m:sub>
                      </m:sSub>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𝜑</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𝑥</m:t>
                          </m:r>
                        </m:sub>
                        <m:sup>
                          <m:r>
                            <a:rPr lang="en-US" b="0" i="1" smtClean="0">
                              <a:latin typeface="Cambria Math" panose="02040503050406030204" pitchFamily="18" charset="0"/>
                              <a:ea typeface="Cambria Math" panose="02040503050406030204" pitchFamily="18" charset="0"/>
                            </a:rPr>
                            <m:t>𝛽</m:t>
                          </m:r>
                        </m:sup>
                      </m:sSubSup>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𝜑</m:t>
                          </m:r>
                        </m:e>
                      </m:d>
                      <m:r>
                        <a:rPr lang="en-US" b="0" i="1" smtClean="0">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F</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𝜑</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367203" y="4044947"/>
                <a:ext cx="3398228" cy="4465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384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Analysis Campaign</a:t>
            </a:r>
            <a:endParaRPr lang="en-US" dirty="0"/>
          </a:p>
        </p:txBody>
      </p:sp>
      <p:pic>
        <p:nvPicPr>
          <p:cNvPr id="4" name="Picture 3"/>
          <p:cNvPicPr>
            <a:picLocks noChangeAspect="1"/>
          </p:cNvPicPr>
          <p:nvPr/>
        </p:nvPicPr>
        <p:blipFill>
          <a:blip r:embed="rId3"/>
          <a:stretch>
            <a:fillRect/>
          </a:stretch>
        </p:blipFill>
        <p:spPr>
          <a:xfrm>
            <a:off x="3255150" y="1320"/>
            <a:ext cx="2633700" cy="231668"/>
          </a:xfrm>
          <a:prstGeom prst="rect">
            <a:avLst/>
          </a:prstGeom>
        </p:spPr>
      </p:pic>
      <p:sp>
        <p:nvSpPr>
          <p:cNvPr id="5" name="TextBox 4"/>
          <p:cNvSpPr txBox="1"/>
          <p:nvPr/>
        </p:nvSpPr>
        <p:spPr>
          <a:xfrm>
            <a:off x="79131" y="1318846"/>
            <a:ext cx="8976946" cy="4985980"/>
          </a:xfrm>
          <a:prstGeom prst="rect">
            <a:avLst/>
          </a:prstGeom>
          <a:noFill/>
        </p:spPr>
        <p:txBody>
          <a:bodyPr wrap="square" rtlCol="0">
            <a:spAutoFit/>
          </a:bodyPr>
          <a:lstStyle/>
          <a:p>
            <a:pPr algn="just"/>
            <a:r>
              <a:rPr lang="en-US" sz="1800" dirty="0"/>
              <a:t>Assessment and Analysis is focused on supporting evaluators, PMs, and decision makers; modernizing the Army's capabilities in engineering-level analyses of technologies and systems; and leveraging those strengths to create fundamentally new capabilities through Assessment of Science and Technology, Science and Technology of Assessment, Assessing Mission Capability of Material, and Material Capable of Assessing Mission Capability</a:t>
            </a:r>
            <a:r>
              <a:rPr lang="en-US" sz="1800" dirty="0" smtClean="0"/>
              <a:t>.</a:t>
            </a:r>
          </a:p>
          <a:p>
            <a:pPr algn="just"/>
            <a:endParaRPr lang="en-US" sz="1800" dirty="0"/>
          </a:p>
          <a:p>
            <a:pPr marL="285750" indent="-285750" algn="just">
              <a:buFont typeface="Arial" panose="020B0604020202020204" pitchFamily="34" charset="0"/>
              <a:buChar char="•"/>
            </a:pPr>
            <a:r>
              <a:rPr lang="en-US" sz="1600" dirty="0"/>
              <a:t>Two threads that run through the forecasting theme, whether it is the impact of scientific or technologic discovery, assessing mission capability of systems, or system failure, is the significance of uncertainty and the sensitivity of system dynamics to that uncertainty</a:t>
            </a:r>
            <a:r>
              <a:rPr lang="en-US" sz="1600" dirty="0" smtClean="0"/>
              <a:t>.</a:t>
            </a:r>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smtClean="0"/>
              <a:t>As </a:t>
            </a:r>
            <a:r>
              <a:rPr lang="en-US" sz="1600" dirty="0"/>
              <a:t>the process being considered became more complex, the theory of failure, necessarily, became correspondingly more complex. In the Information Science Campaign we </a:t>
            </a:r>
            <a:r>
              <a:rPr lang="en-US" sz="1600" dirty="0" smtClean="0"/>
              <a:t>introduced </a:t>
            </a:r>
            <a:r>
              <a:rPr lang="en-US" sz="1600" dirty="0"/>
              <a:t>the fractional Poisson process (FPP</a:t>
            </a:r>
            <a:r>
              <a:rPr lang="en-US" sz="1600" dirty="0" smtClean="0"/>
              <a:t>). This should be the backbone of a new theory of failure.</a:t>
            </a:r>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a:t>The world is filled with stochastic vibrations; the aircraft response to clear air turbulence, bridge cables to strong winds and the sway of tall buildings to earthquake tremors. In order to determine the probability the structures will survive their response, the reliability of the stochastic </a:t>
            </a:r>
            <a:r>
              <a:rPr lang="en-US" sz="1600" dirty="0" smtClean="0"/>
              <a:t>fractional dynamic </a:t>
            </a:r>
            <a:r>
              <a:rPr lang="en-US" sz="1600" dirty="0"/>
              <a:t>system must be determined. </a:t>
            </a:r>
          </a:p>
        </p:txBody>
      </p:sp>
    </p:spTree>
    <p:extLst>
      <p:ext uri="{BB962C8B-B14F-4D97-AF65-F5344CB8AC3E}">
        <p14:creationId xmlns:p14="http://schemas.microsoft.com/office/powerpoint/2010/main" val="5251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stretch>
            <a:fillRect/>
          </a:stretch>
        </p:blipFill>
        <p:spPr>
          <a:xfrm>
            <a:off x="3255150" y="1320"/>
            <a:ext cx="2633700" cy="231668"/>
          </a:xfrm>
          <a:prstGeom prst="rect">
            <a:avLst/>
          </a:prstGeom>
        </p:spPr>
      </p:pic>
      <p:sp>
        <p:nvSpPr>
          <p:cNvPr id="4" name="TextBox 3"/>
          <p:cNvSpPr txBox="1"/>
          <p:nvPr/>
        </p:nvSpPr>
        <p:spPr>
          <a:xfrm>
            <a:off x="729762" y="2875085"/>
            <a:ext cx="8115300" cy="1384995"/>
          </a:xfrm>
          <a:prstGeom prst="rect">
            <a:avLst/>
          </a:prstGeom>
          <a:noFill/>
        </p:spPr>
        <p:txBody>
          <a:bodyPr wrap="square" rtlCol="0">
            <a:spAutoFit/>
          </a:bodyPr>
          <a:lstStyle/>
          <a:p>
            <a:r>
              <a:rPr lang="en-US" sz="2800" dirty="0" smtClean="0"/>
              <a:t>I have talked long enough.</a:t>
            </a:r>
          </a:p>
          <a:p>
            <a:r>
              <a:rPr lang="en-US" sz="2800" dirty="0" smtClean="0"/>
              <a:t> </a:t>
            </a:r>
          </a:p>
          <a:p>
            <a:r>
              <a:rPr lang="en-US" sz="2800" dirty="0" smtClean="0"/>
              <a:t>Do you have any questions for me?</a:t>
            </a:r>
            <a:endParaRPr lang="en-US" sz="2800" dirty="0"/>
          </a:p>
        </p:txBody>
      </p:sp>
    </p:spTree>
    <p:extLst>
      <p:ext uri="{BB962C8B-B14F-4D97-AF65-F5344CB8AC3E}">
        <p14:creationId xmlns:p14="http://schemas.microsoft.com/office/powerpoint/2010/main" val="374611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37792" y="0"/>
            <a:ext cx="2250831" cy="24618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474786" y="1459523"/>
            <a:ext cx="8669214" cy="572464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 </a:t>
            </a:r>
            <a:r>
              <a:rPr lang="en-US" b="1" dirty="0" smtClean="0"/>
              <a:t>What </a:t>
            </a:r>
            <a:r>
              <a:rPr lang="en-US" b="1" dirty="0" smtClean="0"/>
              <a:t>will we talk about?</a:t>
            </a:r>
            <a:endParaRPr lang="en-US" b="1" dirty="0" smtClean="0"/>
          </a:p>
          <a:p>
            <a:pPr marL="342900" indent="-342900">
              <a:buFont typeface="Arial" panose="020B0604020202020204" pitchFamily="34" charset="0"/>
              <a:buChar char="•"/>
            </a:pPr>
            <a:endParaRPr lang="en-US" sz="2000" dirty="0"/>
          </a:p>
          <a:p>
            <a:pPr marL="800100" lvl="1" indent="-342900">
              <a:lnSpc>
                <a:spcPct val="150000"/>
              </a:lnSpc>
              <a:buFont typeface="Arial" panose="020B0604020202020204" pitchFamily="34" charset="0"/>
              <a:buChar char="•"/>
            </a:pPr>
            <a:r>
              <a:rPr lang="en-US" sz="2000" dirty="0">
                <a:solidFill>
                  <a:srgbClr val="000000"/>
                </a:solidFill>
              </a:rPr>
              <a:t>Research thrusts of Mathematics </a:t>
            </a:r>
            <a:r>
              <a:rPr lang="en-US" sz="2000" dirty="0" smtClean="0">
                <a:solidFill>
                  <a:srgbClr val="000000"/>
                </a:solidFill>
              </a:rPr>
              <a:t>Division, </a:t>
            </a:r>
            <a:r>
              <a:rPr lang="en-US" sz="2000" dirty="0">
                <a:solidFill>
                  <a:srgbClr val="000000"/>
                </a:solidFill>
              </a:rPr>
              <a:t>Army Research Office (ARO</a:t>
            </a:r>
            <a:r>
              <a:rPr lang="en-US" sz="2000" dirty="0" smtClean="0">
                <a:solidFill>
                  <a:srgbClr val="000000"/>
                </a:solidFill>
              </a:rPr>
              <a:t>)</a:t>
            </a:r>
          </a:p>
          <a:p>
            <a:pPr marL="1257300" lvl="2" indent="-342900">
              <a:lnSpc>
                <a:spcPct val="150000"/>
              </a:lnSpc>
              <a:buFont typeface="Arial" panose="020B0604020202020204" pitchFamily="34" charset="0"/>
              <a:buChar char="•"/>
            </a:pPr>
            <a:r>
              <a:rPr lang="en-US" sz="1800" dirty="0"/>
              <a:t>How does complexity enter the picture? </a:t>
            </a:r>
            <a:endParaRPr lang="en-US" sz="1800" dirty="0" smtClean="0"/>
          </a:p>
          <a:p>
            <a:pPr marL="1257300" lvl="2" indent="-342900">
              <a:lnSpc>
                <a:spcPct val="150000"/>
              </a:lnSpc>
              <a:buFont typeface="Arial" panose="020B0604020202020204" pitchFamily="34" charset="0"/>
              <a:buChar char="•"/>
            </a:pPr>
            <a:r>
              <a:rPr lang="en-US" sz="1800" dirty="0" smtClean="0"/>
              <a:t>What </a:t>
            </a:r>
            <a:r>
              <a:rPr lang="en-US" sz="1800" dirty="0"/>
              <a:t>does that imply for fractional calculus</a:t>
            </a:r>
            <a:r>
              <a:rPr lang="en-US" sz="1800" dirty="0" smtClean="0"/>
              <a:t>?</a:t>
            </a:r>
            <a:endParaRPr lang="en-US" sz="1800" dirty="0">
              <a:solidFill>
                <a:srgbClr val="000000"/>
              </a:solidFill>
            </a:endParaRPr>
          </a:p>
          <a:p>
            <a:pPr marL="800100" lvl="1" indent="-342900">
              <a:buFont typeface="Arial" panose="020B0604020202020204" pitchFamily="34" charset="0"/>
              <a:buChar char="•"/>
            </a:pPr>
            <a:endParaRPr lang="en-US" sz="1800" dirty="0" smtClean="0"/>
          </a:p>
          <a:p>
            <a:pPr marL="800100" lvl="1" indent="-342900">
              <a:buFont typeface="Arial" panose="020B0604020202020204" pitchFamily="34" charset="0"/>
              <a:buChar char="•"/>
            </a:pPr>
            <a:r>
              <a:rPr lang="en-US" sz="2000" dirty="0" smtClean="0"/>
              <a:t>Research campaigns in US Army Research Laboratory (ARL)</a:t>
            </a:r>
          </a:p>
          <a:p>
            <a:pPr lvl="1"/>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smtClean="0"/>
              <a:t>Potential applications of fractional calculus in ARL research campaigns</a:t>
            </a:r>
            <a:endParaRPr lang="en-US" sz="2000" dirty="0"/>
          </a:p>
          <a:p>
            <a:pPr marL="800100" lvl="1" indent="-342900">
              <a:buFont typeface="Arial" panose="020B0604020202020204" pitchFamily="34" charset="0"/>
              <a:buChar char="•"/>
            </a:pPr>
            <a:endParaRPr lang="en-US" sz="1800" dirty="0" smtClean="0"/>
          </a:p>
          <a:p>
            <a:pPr marL="800100" lvl="1" indent="-342900">
              <a:buFont typeface="Arial" panose="020B0604020202020204" pitchFamily="34" charset="0"/>
              <a:buChar char="•"/>
            </a:pPr>
            <a:endParaRPr lang="en-US" sz="1800" dirty="0"/>
          </a:p>
          <a:p>
            <a:pPr marL="800100" lvl="1" indent="-342900">
              <a:buFont typeface="Arial" panose="020B0604020202020204" pitchFamily="34" charset="0"/>
              <a:buChar char="•"/>
            </a:pPr>
            <a:endParaRPr lang="en-US" sz="1800" dirty="0" smtClean="0"/>
          </a:p>
          <a:p>
            <a:pPr marL="800100" lvl="1" indent="-342900">
              <a:buFont typeface="Arial" panose="020B0604020202020204" pitchFamily="34" charset="0"/>
              <a:buChar char="•"/>
            </a:pPr>
            <a:endParaRPr lang="en-US" sz="1800" dirty="0"/>
          </a:p>
          <a:p>
            <a:pPr marL="800100" lvl="1" indent="-342900">
              <a:buFont typeface="Arial" panose="020B0604020202020204" pitchFamily="34" charset="0"/>
              <a:buChar char="•"/>
            </a:pPr>
            <a:endParaRPr lang="en-US" sz="1800" dirty="0" smtClean="0"/>
          </a:p>
        </p:txBody>
      </p:sp>
      <p:sp>
        <p:nvSpPr>
          <p:cNvPr id="4" name="TextBox 3"/>
          <p:cNvSpPr txBox="1"/>
          <p:nvPr/>
        </p:nvSpPr>
        <p:spPr>
          <a:xfrm>
            <a:off x="-8793" y="193432"/>
            <a:ext cx="9144000" cy="461665"/>
          </a:xfrm>
          <a:prstGeom prst="rect">
            <a:avLst/>
          </a:prstGeom>
          <a:noFill/>
        </p:spPr>
        <p:txBody>
          <a:bodyPr wrap="square" rtlCol="0">
            <a:spAutoFit/>
          </a:bodyPr>
          <a:lstStyle/>
          <a:p>
            <a:pPr algn="ctr"/>
            <a:r>
              <a:rPr lang="en-US" dirty="0" smtClean="0">
                <a:solidFill>
                  <a:schemeClr val="bg1"/>
                </a:solidFill>
              </a:rPr>
              <a:t>Outline of Talk</a:t>
            </a:r>
            <a:endParaRPr lang="en-US" dirty="0">
              <a:solidFill>
                <a:schemeClr val="bg1"/>
              </a:solidFill>
            </a:endParaRPr>
          </a:p>
        </p:txBody>
      </p:sp>
    </p:spTree>
    <p:extLst>
      <p:ext uri="{BB962C8B-B14F-4D97-AF65-F5344CB8AC3E}">
        <p14:creationId xmlns:p14="http://schemas.microsoft.com/office/powerpoint/2010/main" val="57657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0208" y="0"/>
            <a:ext cx="2294792" cy="2286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 Box 2"/>
          <p:cNvSpPr txBox="1">
            <a:spLocks noChangeArrowheads="1"/>
          </p:cNvSpPr>
          <p:nvPr/>
        </p:nvSpPr>
        <p:spPr bwMode="auto">
          <a:xfrm>
            <a:off x="261572" y="1570526"/>
            <a:ext cx="4397375" cy="350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a:ea typeface="ＭＳ Ｐゴシック" panose="020B0600070205080204" pitchFamily="34" charset="-128"/>
              </a:rPr>
              <a:t>Goal is a Balance Between Near- </a:t>
            </a:r>
          </a:p>
          <a:p>
            <a:pPr eaLnBrk="1" hangingPunct="1"/>
            <a:r>
              <a:rPr lang="en-US" altLang="en-US" sz="1800" dirty="0">
                <a:ea typeface="ＭＳ Ｐゴシック" panose="020B0600070205080204" pitchFamily="34" charset="-128"/>
              </a:rPr>
              <a:t>    and Long-Term Investments </a:t>
            </a:r>
          </a:p>
          <a:p>
            <a:pPr eaLnBrk="1" hangingPunct="1"/>
            <a:endParaRPr lang="en-US" altLang="en-US" sz="1800" dirty="0">
              <a:ea typeface="ＭＳ Ｐゴシック" panose="020B0600070205080204" pitchFamily="34" charset="-128"/>
            </a:endParaRPr>
          </a:p>
          <a:p>
            <a:pPr eaLnBrk="1" hangingPunct="1"/>
            <a:r>
              <a:rPr lang="en-US" altLang="en-US" sz="1800" dirty="0">
                <a:solidFill>
                  <a:srgbClr val="CC0000"/>
                </a:solidFill>
                <a:ea typeface="ＭＳ Ｐゴシック" panose="020B0600070205080204" pitchFamily="34" charset="-128"/>
              </a:rPr>
              <a:t>Need Driven Research: </a:t>
            </a:r>
            <a:r>
              <a:rPr lang="en-US" altLang="en-US" sz="1800" dirty="0">
                <a:ea typeface="ＭＳ Ｐゴシック" panose="020B0600070205080204" pitchFamily="34" charset="-128"/>
              </a:rPr>
              <a:t>improve specific capabilities or overcome identified technology barriers </a:t>
            </a:r>
            <a:endParaRPr lang="en-US" altLang="en-US" sz="1800" dirty="0" smtClean="0">
              <a:ea typeface="ＭＳ Ｐゴシック" panose="020B0600070205080204" pitchFamily="34" charset="-128"/>
            </a:endParaRPr>
          </a:p>
          <a:p>
            <a:pPr eaLnBrk="1" hangingPunct="1"/>
            <a:r>
              <a:rPr lang="en-US" altLang="en-US" sz="1800" dirty="0" smtClean="0">
                <a:ea typeface="ＭＳ Ｐゴシック" panose="020B0600070205080204" pitchFamily="34" charset="-128"/>
              </a:rPr>
              <a:t>(evolutionary: ripples)</a:t>
            </a:r>
            <a:endParaRPr lang="en-US" altLang="en-US" sz="1800"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r>
              <a:rPr lang="en-US" altLang="en-US" sz="1800" dirty="0">
                <a:solidFill>
                  <a:srgbClr val="CC0000"/>
                </a:solidFill>
                <a:ea typeface="ＭＳ Ｐゴシック" panose="020B0600070205080204" pitchFamily="34" charset="-128"/>
              </a:rPr>
              <a:t>Opportunity Driven Research: </a:t>
            </a:r>
            <a:r>
              <a:rPr lang="en-US" altLang="en-US" sz="1800" dirty="0">
                <a:ea typeface="ＭＳ Ｐゴシック" panose="020B0600070205080204" pitchFamily="34" charset="-128"/>
              </a:rPr>
              <a:t>develop and exploit scientific breakthroughs to produce revolutionary new </a:t>
            </a:r>
            <a:r>
              <a:rPr lang="en-US" altLang="en-US" sz="1800" dirty="0" smtClean="0">
                <a:ea typeface="ＭＳ Ｐゴシック" panose="020B0600070205080204" pitchFamily="34" charset="-128"/>
              </a:rPr>
              <a:t>capabilities</a:t>
            </a:r>
          </a:p>
          <a:p>
            <a:pPr eaLnBrk="1" hangingPunct="1"/>
            <a:r>
              <a:rPr lang="en-US" altLang="en-US" sz="1800" dirty="0" smtClean="0">
                <a:ea typeface="ＭＳ Ｐゴシック" panose="020B0600070205080204" pitchFamily="34" charset="-128"/>
              </a:rPr>
              <a:t>(revolutionary: tsunami)</a:t>
            </a:r>
            <a:endParaRPr lang="en-US" altLang="en-US" sz="1800" dirty="0">
              <a:ea typeface="ＭＳ Ｐゴシック" panose="020B0600070205080204" pitchFamily="34" charset="-128"/>
            </a:endParaRPr>
          </a:p>
        </p:txBody>
      </p:sp>
      <p:sp>
        <p:nvSpPr>
          <p:cNvPr id="4" name="Line 3"/>
          <p:cNvSpPr>
            <a:spLocks noChangeShapeType="1"/>
          </p:cNvSpPr>
          <p:nvPr/>
        </p:nvSpPr>
        <p:spPr bwMode="auto">
          <a:xfrm>
            <a:off x="5578109" y="4809026"/>
            <a:ext cx="2620963"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 name="Line 4"/>
          <p:cNvSpPr>
            <a:spLocks noChangeShapeType="1"/>
          </p:cNvSpPr>
          <p:nvPr/>
        </p:nvSpPr>
        <p:spPr bwMode="auto">
          <a:xfrm>
            <a:off x="5578109" y="1943588"/>
            <a:ext cx="0" cy="286543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Freeform 5"/>
          <p:cNvSpPr>
            <a:spLocks/>
          </p:cNvSpPr>
          <p:nvPr/>
        </p:nvSpPr>
        <p:spPr bwMode="auto">
          <a:xfrm>
            <a:off x="6625859" y="2067413"/>
            <a:ext cx="1198563" cy="1082675"/>
          </a:xfrm>
          <a:custGeom>
            <a:avLst/>
            <a:gdLst>
              <a:gd name="T0" fmla="*/ 0 w 1317"/>
              <a:gd name="T1" fmla="*/ 2147483647 h 942"/>
              <a:gd name="T2" fmla="*/ 2147483647 w 1317"/>
              <a:gd name="T3" fmla="*/ 2147483647 h 942"/>
              <a:gd name="T4" fmla="*/ 2147483647 w 1317"/>
              <a:gd name="T5" fmla="*/ 2147483647 h 942"/>
              <a:gd name="T6" fmla="*/ 2147483647 w 1317"/>
              <a:gd name="T7" fmla="*/ 0 h 942"/>
              <a:gd name="T8" fmla="*/ 0 60000 65536"/>
              <a:gd name="T9" fmla="*/ 0 60000 65536"/>
              <a:gd name="T10" fmla="*/ 0 60000 65536"/>
              <a:gd name="T11" fmla="*/ 0 60000 65536"/>
              <a:gd name="T12" fmla="*/ 0 w 1317"/>
              <a:gd name="T13" fmla="*/ 0 h 942"/>
              <a:gd name="T14" fmla="*/ 1317 w 1317"/>
              <a:gd name="T15" fmla="*/ 942 h 942"/>
            </a:gdLst>
            <a:ahLst/>
            <a:cxnLst>
              <a:cxn ang="T8">
                <a:pos x="T0" y="T1"/>
              </a:cxn>
              <a:cxn ang="T9">
                <a:pos x="T2" y="T3"/>
              </a:cxn>
              <a:cxn ang="T10">
                <a:pos x="T4" y="T5"/>
              </a:cxn>
              <a:cxn ang="T11">
                <a:pos x="T6" y="T7"/>
              </a:cxn>
            </a:cxnLst>
            <a:rect l="T12" t="T13" r="T14" b="T15"/>
            <a:pathLst>
              <a:path w="1317" h="942">
                <a:moveTo>
                  <a:pt x="0" y="942"/>
                </a:moveTo>
                <a:cubicBezTo>
                  <a:pt x="40" y="884"/>
                  <a:pt x="146" y="713"/>
                  <a:pt x="252" y="594"/>
                </a:cubicBezTo>
                <a:cubicBezTo>
                  <a:pt x="358" y="475"/>
                  <a:pt x="459" y="328"/>
                  <a:pt x="636" y="229"/>
                </a:cubicBezTo>
                <a:cubicBezTo>
                  <a:pt x="814" y="130"/>
                  <a:pt x="1175" y="48"/>
                  <a:pt x="1317"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 name="Text Box 6"/>
          <p:cNvSpPr txBox="1">
            <a:spLocks noChangeArrowheads="1"/>
          </p:cNvSpPr>
          <p:nvPr/>
        </p:nvSpPr>
        <p:spPr bwMode="auto">
          <a:xfrm>
            <a:off x="5535247" y="2111863"/>
            <a:ext cx="1347787"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en-US" sz="1600">
                <a:solidFill>
                  <a:srgbClr val="CC0000"/>
                </a:solidFill>
                <a:ea typeface="ＭＳ Ｐゴシック" panose="020B0600070205080204" pitchFamily="34" charset="-128"/>
              </a:rPr>
              <a:t>Opportunity</a:t>
            </a:r>
          </a:p>
          <a:p>
            <a:pPr algn="ctr" eaLnBrk="1" hangingPunct="1">
              <a:lnSpc>
                <a:spcPct val="85000"/>
              </a:lnSpc>
            </a:pPr>
            <a:r>
              <a:rPr lang="en-US" altLang="en-US" sz="1600">
                <a:solidFill>
                  <a:srgbClr val="CC0000"/>
                </a:solidFill>
                <a:ea typeface="ＭＳ Ｐゴシック" panose="020B0600070205080204" pitchFamily="34" charset="-128"/>
              </a:rPr>
              <a:t>Driven </a:t>
            </a:r>
          </a:p>
        </p:txBody>
      </p:sp>
      <p:sp>
        <p:nvSpPr>
          <p:cNvPr id="8" name="Line 7"/>
          <p:cNvSpPr>
            <a:spLocks noChangeShapeType="1"/>
          </p:cNvSpPr>
          <p:nvPr/>
        </p:nvSpPr>
        <p:spPr bwMode="auto">
          <a:xfrm flipV="1">
            <a:off x="6606809" y="2451588"/>
            <a:ext cx="306388" cy="0"/>
          </a:xfrm>
          <a:prstGeom prst="line">
            <a:avLst/>
          </a:prstGeom>
          <a:noFill/>
          <a:ln w="762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 name="Text Box 8"/>
          <p:cNvSpPr txBox="1">
            <a:spLocks noChangeArrowheads="1"/>
          </p:cNvSpPr>
          <p:nvPr/>
        </p:nvSpPr>
        <p:spPr bwMode="auto">
          <a:xfrm>
            <a:off x="6331800" y="3736671"/>
            <a:ext cx="1483098" cy="301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en-US" sz="1600" dirty="0" smtClean="0">
                <a:solidFill>
                  <a:srgbClr val="CC0000"/>
                </a:solidFill>
                <a:ea typeface="ＭＳ Ｐゴシック" panose="020B0600070205080204" pitchFamily="34" charset="-128"/>
              </a:rPr>
              <a:t>Needs </a:t>
            </a:r>
            <a:r>
              <a:rPr lang="en-US" altLang="en-US" sz="1600" dirty="0">
                <a:solidFill>
                  <a:srgbClr val="CC0000"/>
                </a:solidFill>
                <a:ea typeface="ＭＳ Ｐゴシック" panose="020B0600070205080204" pitchFamily="34" charset="-128"/>
              </a:rPr>
              <a:t>Driven </a:t>
            </a:r>
          </a:p>
        </p:txBody>
      </p:sp>
      <p:sp>
        <p:nvSpPr>
          <p:cNvPr id="10" name="Line 9"/>
          <p:cNvSpPr>
            <a:spLocks noChangeShapeType="1"/>
          </p:cNvSpPr>
          <p:nvPr/>
        </p:nvSpPr>
        <p:spPr bwMode="auto">
          <a:xfrm flipH="1" flipV="1">
            <a:off x="7019559" y="3375513"/>
            <a:ext cx="219075" cy="249238"/>
          </a:xfrm>
          <a:prstGeom prst="line">
            <a:avLst/>
          </a:prstGeom>
          <a:noFill/>
          <a:ln w="76200">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 name="Text Box 10"/>
          <p:cNvSpPr txBox="1">
            <a:spLocks noChangeArrowheads="1"/>
          </p:cNvSpPr>
          <p:nvPr/>
        </p:nvSpPr>
        <p:spPr bwMode="auto">
          <a:xfrm rot="-5400000">
            <a:off x="3558018" y="2958794"/>
            <a:ext cx="30861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en-US" sz="1800" dirty="0">
                <a:solidFill>
                  <a:schemeClr val="tx2"/>
                </a:solidFill>
                <a:ea typeface="ＭＳ Ｐゴシック" panose="020B0600070205080204" pitchFamily="34" charset="-128"/>
              </a:rPr>
              <a:t>Return</a:t>
            </a:r>
          </a:p>
          <a:p>
            <a:pPr algn="ctr" eaLnBrk="1" hangingPunct="1">
              <a:lnSpc>
                <a:spcPct val="85000"/>
              </a:lnSpc>
            </a:pPr>
            <a:r>
              <a:rPr lang="en-US" altLang="en-US" sz="1800" dirty="0">
                <a:solidFill>
                  <a:schemeClr val="tx2"/>
                </a:solidFill>
                <a:ea typeface="ＭＳ Ｐゴシック" panose="020B0600070205080204" pitchFamily="34" charset="-128"/>
              </a:rPr>
              <a:t>(Understanding</a:t>
            </a:r>
          </a:p>
          <a:p>
            <a:pPr algn="ctr" eaLnBrk="1" hangingPunct="1">
              <a:lnSpc>
                <a:spcPct val="85000"/>
              </a:lnSpc>
            </a:pPr>
            <a:r>
              <a:rPr lang="en-US" altLang="en-US" sz="1800" dirty="0">
                <a:solidFill>
                  <a:schemeClr val="tx2"/>
                </a:solidFill>
                <a:ea typeface="ＭＳ Ｐゴシック" panose="020B0600070205080204" pitchFamily="34" charset="-128"/>
              </a:rPr>
              <a:t>&amp; Performance)</a:t>
            </a:r>
          </a:p>
        </p:txBody>
      </p:sp>
      <p:sp>
        <p:nvSpPr>
          <p:cNvPr id="12" name="Text Box 11"/>
          <p:cNvSpPr txBox="1">
            <a:spLocks noChangeArrowheads="1"/>
          </p:cNvSpPr>
          <p:nvPr/>
        </p:nvSpPr>
        <p:spPr bwMode="auto">
          <a:xfrm>
            <a:off x="5840047" y="4809026"/>
            <a:ext cx="250507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en-US" sz="1800" dirty="0">
                <a:solidFill>
                  <a:schemeClr val="tx2"/>
                </a:solidFill>
                <a:ea typeface="ＭＳ Ｐゴシック" panose="020B0600070205080204" pitchFamily="34" charset="-128"/>
              </a:rPr>
              <a:t>Investment ($, Time)</a:t>
            </a:r>
          </a:p>
        </p:txBody>
      </p:sp>
      <p:sp>
        <p:nvSpPr>
          <p:cNvPr id="13" name="Freeform 12"/>
          <p:cNvSpPr>
            <a:spLocks/>
          </p:cNvSpPr>
          <p:nvPr/>
        </p:nvSpPr>
        <p:spPr bwMode="auto">
          <a:xfrm>
            <a:off x="5752734" y="3562838"/>
            <a:ext cx="873125" cy="1246188"/>
          </a:xfrm>
          <a:custGeom>
            <a:avLst/>
            <a:gdLst>
              <a:gd name="T0" fmla="*/ 0 w 1104"/>
              <a:gd name="T1" fmla="*/ 2147483647 h 1104"/>
              <a:gd name="T2" fmla="*/ 2147483647 w 1104"/>
              <a:gd name="T3" fmla="*/ 2147483647 h 1104"/>
              <a:gd name="T4" fmla="*/ 2147483647 w 1104"/>
              <a:gd name="T5" fmla="*/ 2147483647 h 1104"/>
              <a:gd name="T6" fmla="*/ 2147483647 w 1104"/>
              <a:gd name="T7" fmla="*/ 0 h 1104"/>
              <a:gd name="T8" fmla="*/ 0 60000 65536"/>
              <a:gd name="T9" fmla="*/ 0 60000 65536"/>
              <a:gd name="T10" fmla="*/ 0 60000 65536"/>
              <a:gd name="T11" fmla="*/ 0 60000 65536"/>
              <a:gd name="T12" fmla="*/ 0 w 1104"/>
              <a:gd name="T13" fmla="*/ 0 h 1104"/>
              <a:gd name="T14" fmla="*/ 1104 w 1104"/>
              <a:gd name="T15" fmla="*/ 1104 h 1104"/>
            </a:gdLst>
            <a:ahLst/>
            <a:cxnLst>
              <a:cxn ang="T8">
                <a:pos x="T0" y="T1"/>
              </a:cxn>
              <a:cxn ang="T9">
                <a:pos x="T2" y="T3"/>
              </a:cxn>
              <a:cxn ang="T10">
                <a:pos x="T4" y="T5"/>
              </a:cxn>
              <a:cxn ang="T11">
                <a:pos x="T6" y="T7"/>
              </a:cxn>
            </a:cxnLst>
            <a:rect l="T12" t="T13" r="T14" b="T15"/>
            <a:pathLst>
              <a:path w="1104" h="1104">
                <a:moveTo>
                  <a:pt x="0" y="1104"/>
                </a:moveTo>
                <a:cubicBezTo>
                  <a:pt x="84" y="960"/>
                  <a:pt x="168" y="816"/>
                  <a:pt x="288" y="672"/>
                </a:cubicBezTo>
                <a:cubicBezTo>
                  <a:pt x="408" y="528"/>
                  <a:pt x="584" y="352"/>
                  <a:pt x="720" y="240"/>
                </a:cubicBezTo>
                <a:cubicBezTo>
                  <a:pt x="856" y="128"/>
                  <a:pt x="1040" y="40"/>
                  <a:pt x="1104"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Freeform 13"/>
          <p:cNvSpPr>
            <a:spLocks/>
          </p:cNvSpPr>
          <p:nvPr/>
        </p:nvSpPr>
        <p:spPr bwMode="auto">
          <a:xfrm>
            <a:off x="6625859" y="3126276"/>
            <a:ext cx="1135063" cy="436562"/>
          </a:xfrm>
          <a:custGeom>
            <a:avLst/>
            <a:gdLst>
              <a:gd name="T0" fmla="*/ 0 w 1271"/>
              <a:gd name="T1" fmla="*/ 2147483647 h 313"/>
              <a:gd name="T2" fmla="*/ 2147483647 w 1271"/>
              <a:gd name="T3" fmla="*/ 2147483647 h 313"/>
              <a:gd name="T4" fmla="*/ 2147483647 w 1271"/>
              <a:gd name="T5" fmla="*/ 2147483647 h 313"/>
              <a:gd name="T6" fmla="*/ 2147483647 w 1271"/>
              <a:gd name="T7" fmla="*/ 0 h 313"/>
              <a:gd name="T8" fmla="*/ 0 60000 65536"/>
              <a:gd name="T9" fmla="*/ 0 60000 65536"/>
              <a:gd name="T10" fmla="*/ 0 60000 65536"/>
              <a:gd name="T11" fmla="*/ 0 60000 65536"/>
              <a:gd name="T12" fmla="*/ 0 w 1271"/>
              <a:gd name="T13" fmla="*/ 0 h 313"/>
              <a:gd name="T14" fmla="*/ 1271 w 1271"/>
              <a:gd name="T15" fmla="*/ 313 h 313"/>
            </a:gdLst>
            <a:ahLst/>
            <a:cxnLst>
              <a:cxn ang="T8">
                <a:pos x="T0" y="T1"/>
              </a:cxn>
              <a:cxn ang="T9">
                <a:pos x="T2" y="T3"/>
              </a:cxn>
              <a:cxn ang="T10">
                <a:pos x="T4" y="T5"/>
              </a:cxn>
              <a:cxn ang="T11">
                <a:pos x="T6" y="T7"/>
              </a:cxn>
            </a:cxnLst>
            <a:rect l="T12" t="T13" r="T14" b="T15"/>
            <a:pathLst>
              <a:path w="1271" h="313">
                <a:moveTo>
                  <a:pt x="0" y="313"/>
                </a:moveTo>
                <a:cubicBezTo>
                  <a:pt x="42" y="291"/>
                  <a:pt x="140" y="233"/>
                  <a:pt x="263" y="192"/>
                </a:cubicBezTo>
                <a:cubicBezTo>
                  <a:pt x="386" y="151"/>
                  <a:pt x="573" y="98"/>
                  <a:pt x="741" y="66"/>
                </a:cubicBezTo>
                <a:cubicBezTo>
                  <a:pt x="909" y="34"/>
                  <a:pt x="1161" y="14"/>
                  <a:pt x="1271" y="0"/>
                </a:cubicBezTo>
              </a:path>
            </a:pathLst>
          </a:custGeom>
          <a:noFill/>
          <a:ln w="38100">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 name="Line 14"/>
          <p:cNvSpPr>
            <a:spLocks noChangeShapeType="1"/>
          </p:cNvSpPr>
          <p:nvPr/>
        </p:nvSpPr>
        <p:spPr bwMode="auto">
          <a:xfrm flipV="1">
            <a:off x="5927359" y="4248638"/>
            <a:ext cx="87313" cy="619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15"/>
          <p:cNvSpPr>
            <a:spLocks noChangeShapeType="1"/>
          </p:cNvSpPr>
          <p:nvPr/>
        </p:nvSpPr>
        <p:spPr bwMode="auto">
          <a:xfrm>
            <a:off x="6014672" y="4248638"/>
            <a:ext cx="0" cy="1238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16"/>
          <p:cNvSpPr>
            <a:spLocks noChangeShapeType="1"/>
          </p:cNvSpPr>
          <p:nvPr/>
        </p:nvSpPr>
        <p:spPr bwMode="auto">
          <a:xfrm flipV="1">
            <a:off x="6860809" y="2596051"/>
            <a:ext cx="98425" cy="2698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17"/>
          <p:cNvSpPr>
            <a:spLocks noChangeShapeType="1"/>
          </p:cNvSpPr>
          <p:nvPr/>
        </p:nvSpPr>
        <p:spPr bwMode="auto">
          <a:xfrm>
            <a:off x="6959234" y="2596051"/>
            <a:ext cx="0" cy="1238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Text Box 18"/>
          <p:cNvSpPr txBox="1">
            <a:spLocks noChangeArrowheads="1"/>
          </p:cNvSpPr>
          <p:nvPr/>
        </p:nvSpPr>
        <p:spPr bwMode="auto">
          <a:xfrm>
            <a:off x="5197109" y="1089146"/>
            <a:ext cx="36449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dirty="0">
                <a:ea typeface="ＭＳ Ｐゴシック" panose="020B0600070205080204" pitchFamily="34" charset="-128"/>
              </a:rPr>
              <a:t>Opportunity Driven vs. Need Driven Research</a:t>
            </a:r>
          </a:p>
        </p:txBody>
      </p:sp>
      <p:sp>
        <p:nvSpPr>
          <p:cNvPr id="20" name="Text Box 20"/>
          <p:cNvSpPr txBox="1">
            <a:spLocks noChangeArrowheads="1"/>
          </p:cNvSpPr>
          <p:nvPr/>
        </p:nvSpPr>
        <p:spPr bwMode="auto">
          <a:xfrm>
            <a:off x="261572" y="5246383"/>
            <a:ext cx="8636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a:t>And</a:t>
            </a:r>
            <a:r>
              <a:rPr lang="en-US" altLang="en-US" sz="1800" dirty="0">
                <a:solidFill>
                  <a:srgbClr val="CC0000"/>
                </a:solidFill>
              </a:rPr>
              <a:t> </a:t>
            </a:r>
          </a:p>
          <a:p>
            <a:pPr eaLnBrk="1" hangingPunct="1"/>
            <a:r>
              <a:rPr lang="en-US" altLang="en-US" sz="1800" dirty="0">
                <a:solidFill>
                  <a:srgbClr val="CC0000"/>
                </a:solidFill>
              </a:rPr>
              <a:t>Selective Investing: </a:t>
            </a:r>
            <a:r>
              <a:rPr lang="en-US" altLang="en-US" sz="1800" dirty="0"/>
              <a:t>Investing where we can make a difference</a:t>
            </a:r>
            <a:br>
              <a:rPr lang="en-US" altLang="en-US" sz="1800" dirty="0"/>
            </a:br>
            <a:r>
              <a:rPr lang="en-US" altLang="en-US" sz="1800" dirty="0"/>
              <a:t>                                Coordinated and complementary; not duplicative</a:t>
            </a:r>
          </a:p>
          <a:p>
            <a:pPr eaLnBrk="1" hangingPunct="1"/>
            <a:r>
              <a:rPr lang="en-US" altLang="en-US" sz="1800" dirty="0"/>
              <a:t>                                Potential to advance the discipline, and ultimately the Army</a:t>
            </a:r>
          </a:p>
        </p:txBody>
      </p:sp>
      <p:sp>
        <p:nvSpPr>
          <p:cNvPr id="21" name="Rectangle 20"/>
          <p:cNvSpPr/>
          <p:nvPr/>
        </p:nvSpPr>
        <p:spPr>
          <a:xfrm>
            <a:off x="0" y="190919"/>
            <a:ext cx="9143999" cy="461665"/>
          </a:xfrm>
          <a:prstGeom prst="rect">
            <a:avLst/>
          </a:prstGeom>
        </p:spPr>
        <p:txBody>
          <a:bodyPr wrap="square">
            <a:spAutoFit/>
          </a:bodyPr>
          <a:lstStyle/>
          <a:p>
            <a:pPr algn="ctr"/>
            <a:r>
              <a:rPr lang="en-US" dirty="0" smtClean="0">
                <a:solidFill>
                  <a:srgbClr val="FFFFFF"/>
                </a:solidFill>
              </a:rPr>
              <a:t>ARL/ARO Investment Strategy</a:t>
            </a:r>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898" y="3361426"/>
            <a:ext cx="1373252" cy="1116465"/>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856" y="1931425"/>
            <a:ext cx="1338263" cy="1329251"/>
          </a:xfrm>
          <a:prstGeom prst="rect">
            <a:avLst/>
          </a:prstGeom>
        </p:spPr>
      </p:pic>
    </p:spTree>
    <p:extLst>
      <p:ext uri="{BB962C8B-B14F-4D97-AF65-F5344CB8AC3E}">
        <p14:creationId xmlns:p14="http://schemas.microsoft.com/office/powerpoint/2010/main" val="181840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29000" y="0"/>
            <a:ext cx="2338754" cy="23739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571500" y="1410355"/>
            <a:ext cx="8370277" cy="5755422"/>
          </a:xfrm>
          <a:prstGeom prst="rect">
            <a:avLst/>
          </a:prstGeom>
          <a:noFill/>
        </p:spPr>
        <p:txBody>
          <a:bodyPr wrap="square" rtlCol="0">
            <a:spAutoFit/>
          </a:bodyPr>
          <a:lstStyle/>
          <a:p>
            <a:pPr algn="ctr"/>
            <a:r>
              <a:rPr lang="en-US" b="1" dirty="0" smtClean="0"/>
              <a:t>ARO Mathematics Division</a:t>
            </a:r>
          </a:p>
          <a:p>
            <a:pPr algn="just"/>
            <a:endParaRPr lang="en-US" sz="2000" dirty="0" smtClean="0"/>
          </a:p>
          <a:p>
            <a:pPr marL="342900" indent="-342900" algn="just">
              <a:buFont typeface="Arial" panose="020B0604020202020204" pitchFamily="34" charset="0"/>
              <a:buChar char="•"/>
            </a:pPr>
            <a:r>
              <a:rPr lang="en-US" sz="2000" dirty="0" smtClean="0"/>
              <a:t>Probability and </a:t>
            </a:r>
            <a:r>
              <a:rPr lang="en-US" sz="2000" dirty="0" smtClean="0"/>
              <a:t>Statistics (Dr. Andrew Vlasic SETA Contractor)</a:t>
            </a:r>
            <a:endParaRPr lang="en-US" sz="2000" dirty="0" smtClean="0"/>
          </a:p>
          <a:p>
            <a:pPr marL="800100" lvl="1" indent="-342900" algn="just">
              <a:buFont typeface="Arial" panose="020B0604020202020204" pitchFamily="34" charset="0"/>
              <a:buChar char="•"/>
            </a:pPr>
            <a:r>
              <a:rPr lang="en-US" sz="1800" dirty="0" smtClean="0"/>
              <a:t>Tales of tails</a:t>
            </a:r>
          </a:p>
          <a:p>
            <a:pPr marL="800100" lvl="1" indent="-342900" algn="just">
              <a:buFont typeface="Arial" panose="020B0604020202020204" pitchFamily="34" charset="0"/>
              <a:buChar char="•"/>
            </a:pPr>
            <a:r>
              <a:rPr lang="en-US" sz="1800" dirty="0" smtClean="0"/>
              <a:t>Non-commutative probabilities</a:t>
            </a:r>
          </a:p>
          <a:p>
            <a:pPr lvl="1" algn="just"/>
            <a:endParaRPr lang="en-US" sz="2000" dirty="0"/>
          </a:p>
          <a:p>
            <a:pPr marL="342900" indent="-342900" algn="just">
              <a:buFont typeface="Arial" panose="020B0604020202020204" pitchFamily="34" charset="0"/>
              <a:buChar char="•"/>
            </a:pPr>
            <a:r>
              <a:rPr lang="en-US" sz="2000" dirty="0" smtClean="0"/>
              <a:t>Modeling of Complex </a:t>
            </a:r>
            <a:r>
              <a:rPr lang="en-US" sz="2000" dirty="0" smtClean="0"/>
              <a:t>Systems (Dr. Joseph Myers)</a:t>
            </a:r>
            <a:endParaRPr lang="en-US" sz="2000" dirty="0" smtClean="0"/>
          </a:p>
          <a:p>
            <a:pPr marL="800100" lvl="1" indent="-342900" algn="just">
              <a:buFont typeface="Arial" panose="020B0604020202020204" pitchFamily="34" charset="0"/>
              <a:buChar char="•"/>
            </a:pPr>
            <a:r>
              <a:rPr lang="en-US" sz="1800" dirty="0" smtClean="0"/>
              <a:t>Social and sociolinguistic modeling</a:t>
            </a:r>
          </a:p>
          <a:p>
            <a:pPr marL="800100" lvl="1" indent="-342900" algn="just">
              <a:buFont typeface="Arial" panose="020B0604020202020204" pitchFamily="34" charset="0"/>
              <a:buChar char="•"/>
            </a:pPr>
            <a:r>
              <a:rPr lang="en-US" sz="1800" dirty="0" smtClean="0"/>
              <a:t>Geometric and topological modeling</a:t>
            </a:r>
          </a:p>
          <a:p>
            <a:pPr algn="just"/>
            <a:endParaRPr lang="en-US" sz="2000" dirty="0"/>
          </a:p>
          <a:p>
            <a:pPr marL="342900" indent="-342900" algn="just">
              <a:buFont typeface="Arial" panose="020B0604020202020204" pitchFamily="34" charset="0"/>
              <a:buChar char="•"/>
            </a:pPr>
            <a:r>
              <a:rPr lang="en-US" sz="2000" dirty="0" smtClean="0"/>
              <a:t>Computational </a:t>
            </a:r>
            <a:r>
              <a:rPr lang="en-US" sz="2000" dirty="0" smtClean="0"/>
              <a:t>Mathematics (Dr. Joseph Myers)</a:t>
            </a:r>
            <a:endParaRPr lang="en-US" sz="2000" dirty="0" smtClean="0"/>
          </a:p>
          <a:p>
            <a:pPr marL="800100" lvl="1" indent="-342900" algn="just">
              <a:buFont typeface="Arial" panose="020B0604020202020204" pitchFamily="34" charset="0"/>
              <a:buChar char="•"/>
            </a:pPr>
            <a:r>
              <a:rPr lang="en-US" sz="1800" dirty="0" smtClean="0"/>
              <a:t>Multi-scale methods</a:t>
            </a:r>
          </a:p>
          <a:p>
            <a:pPr marL="800100" lvl="1" indent="-342900" algn="just">
              <a:buFont typeface="Arial" panose="020B0604020202020204" pitchFamily="34" charset="0"/>
              <a:buChar char="•"/>
            </a:pPr>
            <a:r>
              <a:rPr lang="en-US" sz="1800" dirty="0" smtClean="0"/>
              <a:t>Fractional PDE methods</a:t>
            </a:r>
          </a:p>
          <a:p>
            <a:pPr lvl="1" algn="just"/>
            <a:endParaRPr lang="en-US" sz="2000" dirty="0"/>
          </a:p>
          <a:p>
            <a:pPr marL="342900" indent="-342900" algn="just">
              <a:buFont typeface="Arial" panose="020B0604020202020204" pitchFamily="34" charset="0"/>
              <a:buChar char="•"/>
            </a:pPr>
            <a:r>
              <a:rPr lang="en-US" sz="2000" dirty="0" smtClean="0"/>
              <a:t>Biomathematics (Dr. Virginia Pasour)</a:t>
            </a:r>
            <a:endParaRPr lang="en-US" sz="2000" dirty="0" smtClean="0"/>
          </a:p>
          <a:p>
            <a:pPr marL="800100" lvl="1" indent="-342900" algn="just">
              <a:buFont typeface="Arial" panose="020B0604020202020204" pitchFamily="34" charset="0"/>
              <a:buChar char="•"/>
            </a:pPr>
            <a:r>
              <a:rPr lang="en-US" sz="1800" dirty="0" smtClean="0"/>
              <a:t>Fundamental laws of biology</a:t>
            </a:r>
          </a:p>
          <a:p>
            <a:pPr marL="800100" lvl="1" indent="-342900" algn="just">
              <a:buFont typeface="Arial" panose="020B0604020202020204" pitchFamily="34" charset="0"/>
              <a:buChar char="•"/>
            </a:pPr>
            <a:r>
              <a:rPr lang="en-US" sz="1800" dirty="0" smtClean="0"/>
              <a:t>Inverse problems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p:txBody>
      </p:sp>
      <p:sp>
        <p:nvSpPr>
          <p:cNvPr id="4" name="TextBox 3"/>
          <p:cNvSpPr txBox="1"/>
          <p:nvPr/>
        </p:nvSpPr>
        <p:spPr>
          <a:xfrm>
            <a:off x="87923" y="237392"/>
            <a:ext cx="9020908" cy="461665"/>
          </a:xfrm>
          <a:prstGeom prst="rect">
            <a:avLst/>
          </a:prstGeom>
          <a:noFill/>
        </p:spPr>
        <p:txBody>
          <a:bodyPr wrap="square" rtlCol="0">
            <a:spAutoFit/>
          </a:bodyPr>
          <a:lstStyle/>
          <a:p>
            <a:pPr algn="ctr"/>
            <a:r>
              <a:rPr lang="en-US" dirty="0" smtClean="0">
                <a:solidFill>
                  <a:schemeClr val="bg1">
                    <a:lumMod val="95000"/>
                  </a:schemeClr>
                </a:solidFill>
              </a:rPr>
              <a:t>Army Research Office</a:t>
            </a:r>
            <a:endParaRPr lang="en-US" dirty="0">
              <a:solidFill>
                <a:schemeClr val="bg1">
                  <a:lumMod val="95000"/>
                </a:schemeClr>
              </a:solidFill>
            </a:endParaRPr>
          </a:p>
        </p:txBody>
      </p:sp>
    </p:spTree>
    <p:extLst>
      <p:ext uri="{BB962C8B-B14F-4D97-AF65-F5344CB8AC3E}">
        <p14:creationId xmlns:p14="http://schemas.microsoft.com/office/powerpoint/2010/main" val="333526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what use is fractional calculus?</a:t>
            </a:r>
            <a:endParaRPr lang="en-US" dirty="0"/>
          </a:p>
        </p:txBody>
      </p:sp>
      <p:sp>
        <p:nvSpPr>
          <p:cNvPr id="3" name="Content Placeholder 2"/>
          <p:cNvSpPr txBox="1">
            <a:spLocks/>
          </p:cNvSpPr>
          <p:nvPr/>
        </p:nvSpPr>
        <p:spPr>
          <a:xfrm>
            <a:off x="334107" y="1272523"/>
            <a:ext cx="8616462" cy="568033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algn="just">
              <a:buFontTx/>
              <a:buNone/>
            </a:pPr>
            <a:r>
              <a:rPr lang="en-US" sz="2400" kern="0" dirty="0" smtClean="0"/>
              <a:t>Fractional calculus can help physical, life and social scientists to understand problems that are otherwise too;</a:t>
            </a:r>
          </a:p>
          <a:p>
            <a:pPr marL="400050" lvl="1">
              <a:buFont typeface="Arial"/>
              <a:buChar char="•"/>
            </a:pPr>
            <a:endParaRPr lang="en-US" kern="0" dirty="0" smtClean="0"/>
          </a:p>
          <a:p>
            <a:pPr marL="400050" lvl="1">
              <a:buFont typeface="Arial"/>
              <a:buChar char="•"/>
            </a:pPr>
            <a:r>
              <a:rPr lang="en-US" sz="2000" kern="0" dirty="0" smtClean="0"/>
              <a:t>Big                                               (the bio- and social-spheres)</a:t>
            </a:r>
          </a:p>
          <a:p>
            <a:pPr marL="400050" lvl="1">
              <a:buFont typeface="Arial"/>
              <a:buChar char="•"/>
            </a:pPr>
            <a:r>
              <a:rPr lang="en-US" sz="2000" kern="0" dirty="0" smtClean="0"/>
              <a:t>Small                                           (molecular structure, individuals)</a:t>
            </a:r>
          </a:p>
          <a:p>
            <a:pPr marL="400050" lvl="1">
              <a:buFont typeface="Arial"/>
              <a:buChar char="•"/>
            </a:pPr>
            <a:r>
              <a:rPr lang="en-US" sz="2000" kern="0" dirty="0" smtClean="0"/>
              <a:t>Slow                                            (macroevolution of species, societies..)</a:t>
            </a:r>
          </a:p>
          <a:p>
            <a:pPr marL="400050" lvl="1">
              <a:buFont typeface="Arial"/>
              <a:buChar char="•"/>
            </a:pPr>
            <a:r>
              <a:rPr lang="en-US" sz="2000" kern="0" dirty="0" smtClean="0"/>
              <a:t>Fast                                             (photosynthesis, phase transitions)</a:t>
            </a:r>
          </a:p>
          <a:p>
            <a:pPr marL="400050" lvl="1">
              <a:buFont typeface="Arial"/>
              <a:buChar char="•"/>
            </a:pPr>
            <a:r>
              <a:rPr lang="en-US" sz="2000" kern="0" dirty="0" smtClean="0"/>
              <a:t>Remote in time                            (early extinctions, genetics, memory)</a:t>
            </a:r>
          </a:p>
          <a:p>
            <a:pPr marL="400050" lvl="1">
              <a:buFont typeface="Arial"/>
              <a:buChar char="•"/>
            </a:pPr>
            <a:r>
              <a:rPr lang="en-US" sz="2000" kern="0" dirty="0" smtClean="0"/>
              <a:t>Remote in space                         (life at extremes, heterogeneity)</a:t>
            </a:r>
          </a:p>
          <a:p>
            <a:pPr marL="400050" lvl="1">
              <a:buFont typeface="Arial"/>
              <a:buChar char="•"/>
            </a:pPr>
            <a:r>
              <a:rPr lang="en-US" sz="2000" kern="0" dirty="0" smtClean="0"/>
              <a:t>Complex                                      (human brain, IoBT)</a:t>
            </a:r>
          </a:p>
          <a:p>
            <a:pPr marL="400050" lvl="1">
              <a:buFont typeface="Arial"/>
              <a:buChar char="•"/>
            </a:pPr>
            <a:r>
              <a:rPr lang="en-US" sz="2000" kern="0" dirty="0" smtClean="0"/>
              <a:t>Dangerous or unethical               (infectious  agents, cyber fog)</a:t>
            </a:r>
          </a:p>
          <a:p>
            <a:pPr marL="400050" lvl="1">
              <a:buFont typeface="Arial"/>
              <a:buChar char="•"/>
            </a:pPr>
            <a:endParaRPr lang="en-US" kern="0" dirty="0" smtClean="0"/>
          </a:p>
          <a:p>
            <a:pPr marL="400050" lvl="1">
              <a:buFontTx/>
              <a:buNone/>
            </a:pPr>
            <a:endParaRPr lang="en-US" kern="0" dirty="0" smtClean="0"/>
          </a:p>
          <a:p>
            <a:pPr lvl="1"/>
            <a:endParaRPr lang="en-US" kern="0" dirty="0" smtClean="0"/>
          </a:p>
          <a:p>
            <a:pPr lvl="1"/>
            <a:endParaRPr lang="en-US" kern="0" dirty="0" smtClean="0"/>
          </a:p>
          <a:p>
            <a:pPr lvl="1"/>
            <a:endParaRPr lang="en-US" kern="0" dirty="0"/>
          </a:p>
        </p:txBody>
      </p:sp>
      <p:sp>
        <p:nvSpPr>
          <p:cNvPr id="4" name="Rectangle 3"/>
          <p:cNvSpPr/>
          <p:nvPr/>
        </p:nvSpPr>
        <p:spPr bwMode="auto">
          <a:xfrm>
            <a:off x="3244362" y="0"/>
            <a:ext cx="2620107" cy="23298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1163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0" y="116494"/>
            <a:ext cx="9144000" cy="672419"/>
          </a:xfrm>
        </p:spPr>
        <p:txBody>
          <a:bodyPr/>
          <a:lstStyle/>
          <a:p>
            <a:r>
              <a:rPr lang="en-US" dirty="0" smtClean="0"/>
              <a:t>Modeling of Complex Systems</a:t>
            </a:r>
            <a:endParaRPr lang="en-US" dirty="0"/>
          </a:p>
        </p:txBody>
      </p:sp>
      <p:sp>
        <p:nvSpPr>
          <p:cNvPr id="8196" name="Text Box 27"/>
          <p:cNvSpPr txBox="1">
            <a:spLocks noChangeArrowheads="1"/>
          </p:cNvSpPr>
          <p:nvPr/>
        </p:nvSpPr>
        <p:spPr bwMode="auto">
          <a:xfrm>
            <a:off x="254976" y="1170712"/>
            <a:ext cx="8458200" cy="5524589"/>
          </a:xfrm>
          <a:prstGeom prst="rect">
            <a:avLst/>
          </a:prstGeom>
          <a:noFill/>
          <a:ln w="9525">
            <a:noFill/>
            <a:miter lim="800000"/>
            <a:headEnd/>
            <a:tailEnd/>
          </a:ln>
        </p:spPr>
        <p:txBody>
          <a:bodyPr>
            <a:spAutoFit/>
          </a:bodyPr>
          <a:lstStyle/>
          <a:p>
            <a:pPr marL="342900" indent="-342900" algn="just">
              <a:lnSpc>
                <a:spcPct val="150000"/>
              </a:lnSpc>
              <a:spcAft>
                <a:spcPts val="600"/>
              </a:spcAft>
              <a:buFont typeface="Arial" panose="020B0604020202020204" pitchFamily="34" charset="0"/>
              <a:buChar char="•"/>
              <a:defRPr/>
            </a:pPr>
            <a:r>
              <a:rPr lang="en-US" sz="2000" dirty="0" smtClean="0">
                <a:solidFill>
                  <a:srgbClr val="000000"/>
                </a:solidFill>
                <a:latin typeface="Arial" charset="0"/>
                <a:cs typeface="Arial" charset="0"/>
              </a:rPr>
              <a:t> </a:t>
            </a:r>
            <a:r>
              <a:rPr lang="en-US" sz="2000" b="1" dirty="0" smtClean="0">
                <a:solidFill>
                  <a:srgbClr val="000000"/>
                </a:solidFill>
                <a:latin typeface="Arial" charset="0"/>
                <a:cs typeface="Arial" charset="0"/>
              </a:rPr>
              <a:t>Complexity-induced barriers to understanding</a:t>
            </a:r>
          </a:p>
          <a:p>
            <a:pPr marL="800100" lvl="1" indent="-342900" algn="just">
              <a:lnSpc>
                <a:spcPct val="150000"/>
              </a:lnSpc>
              <a:spcAft>
                <a:spcPts val="600"/>
              </a:spcAft>
              <a:buFont typeface="Arial" panose="020B0604020202020204" pitchFamily="34" charset="0"/>
              <a:buChar char="•"/>
              <a:defRPr/>
            </a:pPr>
            <a:r>
              <a:rPr lang="en-US" sz="1800" dirty="0" smtClean="0">
                <a:solidFill>
                  <a:srgbClr val="000000"/>
                </a:solidFill>
                <a:latin typeface="Arial" charset="0"/>
                <a:cs typeface="Arial" charset="0"/>
              </a:rPr>
              <a:t>Heterogeneity in space</a:t>
            </a:r>
          </a:p>
          <a:p>
            <a:pPr marL="800100" lvl="1" indent="-342900" algn="just">
              <a:lnSpc>
                <a:spcPct val="150000"/>
              </a:lnSpc>
              <a:spcAft>
                <a:spcPts val="600"/>
              </a:spcAft>
              <a:buFont typeface="Arial" panose="020B0604020202020204" pitchFamily="34" charset="0"/>
              <a:buChar char="•"/>
              <a:defRPr/>
            </a:pPr>
            <a:r>
              <a:rPr lang="en-US" sz="1800" dirty="0" smtClean="0">
                <a:solidFill>
                  <a:srgbClr val="000000"/>
                </a:solidFill>
                <a:latin typeface="Arial" charset="0"/>
                <a:cs typeface="Arial" charset="0"/>
              </a:rPr>
              <a:t>Non-locality in time</a:t>
            </a:r>
          </a:p>
          <a:p>
            <a:pPr marL="800100" lvl="1" indent="-342900" algn="just">
              <a:lnSpc>
                <a:spcPct val="150000"/>
              </a:lnSpc>
              <a:spcAft>
                <a:spcPts val="600"/>
              </a:spcAft>
              <a:buFont typeface="Arial" panose="020B0604020202020204" pitchFamily="34" charset="0"/>
              <a:buChar char="•"/>
              <a:defRPr/>
            </a:pPr>
            <a:r>
              <a:rPr lang="en-US" sz="1800" dirty="0" smtClean="0">
                <a:solidFill>
                  <a:srgbClr val="000000"/>
                </a:solidFill>
                <a:latin typeface="Arial" charset="0"/>
                <a:cs typeface="Arial" charset="0"/>
              </a:rPr>
              <a:t>No characteristic time scales (fractals, scaling)</a:t>
            </a:r>
          </a:p>
          <a:p>
            <a:pPr marL="1257300" lvl="2" indent="-342900" algn="just">
              <a:spcAft>
                <a:spcPts val="600"/>
              </a:spcAft>
              <a:buFont typeface="Arial" panose="020B0604020202020204" pitchFamily="34" charset="0"/>
              <a:buChar char="•"/>
              <a:defRPr/>
            </a:pPr>
            <a:r>
              <a:rPr lang="en-US" sz="1600" dirty="0" smtClean="0">
                <a:solidFill>
                  <a:srgbClr val="000000"/>
                </a:solidFill>
                <a:latin typeface="Arial" charset="0"/>
                <a:cs typeface="Arial" charset="0"/>
              </a:rPr>
              <a:t>Geometrical, statistical, dynamical</a:t>
            </a:r>
          </a:p>
          <a:p>
            <a:pPr marL="800100" lvl="1" indent="-342900" algn="just">
              <a:spcAft>
                <a:spcPts val="600"/>
              </a:spcAft>
              <a:buFont typeface="Arial" panose="020B0604020202020204" pitchFamily="34" charset="0"/>
              <a:buChar char="•"/>
              <a:defRPr/>
            </a:pPr>
            <a:r>
              <a:rPr lang="en-US" sz="1800" dirty="0" smtClean="0">
                <a:solidFill>
                  <a:srgbClr val="000000"/>
                </a:solidFill>
                <a:latin typeface="Arial" charset="0"/>
                <a:cs typeface="Arial" charset="0"/>
              </a:rPr>
              <a:t>Dynamics </a:t>
            </a:r>
          </a:p>
          <a:p>
            <a:pPr marL="1257300" lvl="2" indent="-342900" algn="just">
              <a:spcAft>
                <a:spcPts val="600"/>
              </a:spcAft>
              <a:buFont typeface="Arial" panose="020B0604020202020204" pitchFamily="34" charset="0"/>
              <a:buChar char="•"/>
              <a:defRPr/>
            </a:pPr>
            <a:r>
              <a:rPr lang="en-US" sz="1600" dirty="0" smtClean="0">
                <a:solidFill>
                  <a:srgbClr val="000000"/>
                </a:solidFill>
                <a:latin typeface="Arial" charset="0"/>
                <a:cs typeface="Arial" charset="0"/>
              </a:rPr>
              <a:t>Strange attractors</a:t>
            </a:r>
          </a:p>
          <a:p>
            <a:pPr marL="1257300" lvl="2" indent="-342900" algn="just">
              <a:spcAft>
                <a:spcPts val="600"/>
              </a:spcAft>
              <a:buFont typeface="Arial" panose="020B0604020202020204" pitchFamily="34" charset="0"/>
              <a:buChar char="•"/>
              <a:defRPr/>
            </a:pPr>
            <a:r>
              <a:rPr lang="en-US" sz="1600" dirty="0" smtClean="0">
                <a:solidFill>
                  <a:srgbClr val="000000"/>
                </a:solidFill>
                <a:latin typeface="Arial" charset="0"/>
                <a:cs typeface="Arial" charset="0"/>
              </a:rPr>
              <a:t>Non-</a:t>
            </a:r>
            <a:r>
              <a:rPr lang="en-US" sz="1600" dirty="0" err="1" smtClean="0">
                <a:solidFill>
                  <a:srgbClr val="000000"/>
                </a:solidFill>
                <a:latin typeface="Arial" charset="0"/>
                <a:cs typeface="Arial" charset="0"/>
              </a:rPr>
              <a:t>integrable</a:t>
            </a:r>
            <a:r>
              <a:rPr lang="en-US" sz="1600" dirty="0" smtClean="0">
                <a:solidFill>
                  <a:srgbClr val="000000"/>
                </a:solidFill>
                <a:latin typeface="Arial" charset="0"/>
                <a:cs typeface="Arial" charset="0"/>
              </a:rPr>
              <a:t> Hamiltonians </a:t>
            </a:r>
          </a:p>
          <a:p>
            <a:pPr marL="1257300" lvl="2" indent="-342900" algn="just">
              <a:spcAft>
                <a:spcPts val="600"/>
              </a:spcAft>
              <a:buFont typeface="Arial" panose="020B0604020202020204" pitchFamily="34" charset="0"/>
              <a:buChar char="•"/>
              <a:defRPr/>
            </a:pPr>
            <a:r>
              <a:rPr lang="en-US" sz="1600" dirty="0" smtClean="0">
                <a:solidFill>
                  <a:srgbClr val="000000"/>
                </a:solidFill>
                <a:latin typeface="Arial" charset="0"/>
                <a:cs typeface="Arial" charset="0"/>
              </a:rPr>
              <a:t>Fractional differential equations</a:t>
            </a:r>
          </a:p>
          <a:p>
            <a:pPr marL="800100" lvl="1" indent="-342900" algn="just">
              <a:spcAft>
                <a:spcPts val="600"/>
              </a:spcAft>
              <a:buFont typeface="Arial" panose="020B0604020202020204" pitchFamily="34" charset="0"/>
              <a:buChar char="•"/>
              <a:defRPr/>
            </a:pPr>
            <a:r>
              <a:rPr lang="en-US" sz="1800" dirty="0" smtClean="0">
                <a:solidFill>
                  <a:srgbClr val="000000"/>
                </a:solidFill>
                <a:latin typeface="Arial" charset="0"/>
                <a:cs typeface="Arial" charset="0"/>
              </a:rPr>
              <a:t>Trajectories are chaotic</a:t>
            </a:r>
          </a:p>
          <a:p>
            <a:pPr marL="1257300" lvl="2" indent="-342900" algn="just">
              <a:spcAft>
                <a:spcPts val="600"/>
              </a:spcAft>
              <a:buFont typeface="Arial" panose="020B0604020202020204" pitchFamily="34" charset="0"/>
              <a:buChar char="•"/>
              <a:defRPr/>
            </a:pPr>
            <a:r>
              <a:rPr lang="en-US" sz="1600" dirty="0" smtClean="0">
                <a:solidFill>
                  <a:srgbClr val="000000"/>
                </a:solidFill>
                <a:latin typeface="Arial" charset="0"/>
                <a:cs typeface="Arial" charset="0"/>
              </a:rPr>
              <a:t>Ensembles of chaotic trajectories</a:t>
            </a:r>
          </a:p>
          <a:p>
            <a:pPr marL="1257300" lvl="2" indent="-342900" algn="just">
              <a:spcAft>
                <a:spcPts val="600"/>
              </a:spcAft>
              <a:buFont typeface="Arial" panose="020B0604020202020204" pitchFamily="34" charset="0"/>
              <a:buChar char="•"/>
              <a:defRPr/>
            </a:pPr>
            <a:r>
              <a:rPr lang="en-US" sz="1600" dirty="0" smtClean="0">
                <a:solidFill>
                  <a:srgbClr val="000000"/>
                </a:solidFill>
                <a:latin typeface="Arial" charset="0"/>
                <a:cs typeface="Arial" charset="0"/>
              </a:rPr>
              <a:t>Scaling ensemble probability distribution functions</a:t>
            </a:r>
          </a:p>
          <a:p>
            <a:pPr marL="1257300" lvl="2" indent="-342900" algn="just">
              <a:spcAft>
                <a:spcPts val="600"/>
              </a:spcAft>
              <a:buFont typeface="Arial" panose="020B0604020202020204" pitchFamily="34" charset="0"/>
              <a:buChar char="•"/>
              <a:defRPr/>
            </a:pPr>
            <a:r>
              <a:rPr lang="en-US" sz="1600" dirty="0" smtClean="0">
                <a:solidFill>
                  <a:srgbClr val="000000"/>
                </a:solidFill>
                <a:latin typeface="Arial" charset="0"/>
                <a:cs typeface="Arial" charset="0"/>
              </a:rPr>
              <a:t>Fractional probability calculus</a:t>
            </a:r>
            <a:endParaRPr lang="en-US" sz="1600" dirty="0">
              <a:solidFill>
                <a:srgbClr val="000000"/>
              </a:solidFill>
              <a:latin typeface="Arial" charset="0"/>
              <a:cs typeface="Arial" charset="0"/>
            </a:endParaRPr>
          </a:p>
          <a:p>
            <a:pPr marL="800100" lvl="1" indent="-342900" algn="just">
              <a:lnSpc>
                <a:spcPct val="150000"/>
              </a:lnSpc>
              <a:spcAft>
                <a:spcPts val="600"/>
              </a:spcAft>
              <a:buFont typeface="Arial" panose="020B0604020202020204" pitchFamily="34" charset="0"/>
              <a:buChar char="•"/>
              <a:defRPr/>
            </a:pPr>
            <a:r>
              <a:rPr lang="en-US" sz="2000" dirty="0" smtClean="0">
                <a:solidFill>
                  <a:srgbClr val="FF0000"/>
                </a:solidFill>
                <a:latin typeface="Arial" charset="0"/>
                <a:cs typeface="Arial" charset="0"/>
              </a:rPr>
              <a:t>How do we begin to build a coherent picture?</a:t>
            </a:r>
          </a:p>
        </p:txBody>
      </p:sp>
      <p:sp>
        <p:nvSpPr>
          <p:cNvPr id="2" name="Rectangle 1"/>
          <p:cNvSpPr/>
          <p:nvPr/>
        </p:nvSpPr>
        <p:spPr bwMode="auto">
          <a:xfrm>
            <a:off x="3239965" y="0"/>
            <a:ext cx="2664069" cy="232988"/>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a:t>
            </a:r>
            <a:endParaRPr lang="en-US" dirty="0"/>
          </a:p>
        </p:txBody>
      </p:sp>
      <p:pic>
        <p:nvPicPr>
          <p:cNvPr id="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1143000"/>
            <a:ext cx="5705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289047" y="2765670"/>
            <a:ext cx="371633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b="0" dirty="0"/>
              <a:t>Can these be synthesized</a:t>
            </a:r>
            <a:r>
              <a:rPr lang="en-US" altLang="en-US" b="0" dirty="0" smtClean="0"/>
              <a:t>?</a:t>
            </a:r>
          </a:p>
          <a:p>
            <a:pPr>
              <a:buFont typeface="Arial" panose="020B0604020202020204" pitchFamily="34" charset="0"/>
              <a:buChar char="•"/>
            </a:pPr>
            <a:endParaRPr lang="en-US" altLang="en-US" b="0" dirty="0"/>
          </a:p>
          <a:p>
            <a:pPr>
              <a:buFont typeface="Arial" panose="020B0604020202020204" pitchFamily="34" charset="0"/>
              <a:buChar char="•"/>
            </a:pPr>
            <a:endParaRPr lang="en-US" altLang="en-US" b="0" dirty="0"/>
          </a:p>
          <a:p>
            <a:pPr>
              <a:buFont typeface="Arial" panose="020B0604020202020204" pitchFamily="34" charset="0"/>
              <a:buChar char="•"/>
            </a:pPr>
            <a:endParaRPr lang="en-US" altLang="en-US" sz="2000" b="0" dirty="0"/>
          </a:p>
          <a:p>
            <a:pPr>
              <a:buFont typeface="Arial" panose="020B0604020202020204" pitchFamily="34" charset="0"/>
              <a:buChar char="•"/>
            </a:pPr>
            <a:r>
              <a:rPr lang="en-US" altLang="en-US" b="0" dirty="0" smtClean="0"/>
              <a:t>Is the fractional calculus entailed by complexity?</a:t>
            </a:r>
            <a:endParaRPr lang="en-US" altLang="en-US" b="0" dirty="0"/>
          </a:p>
          <a:p>
            <a:pPr marL="0" indent="0"/>
            <a:endParaRPr lang="en-US" altLang="en-US" sz="2000" b="0" dirty="0"/>
          </a:p>
        </p:txBody>
      </p:sp>
      <p:pic>
        <p:nvPicPr>
          <p:cNvPr id="6" name="Picture 5"/>
          <p:cNvPicPr>
            <a:picLocks noChangeAspect="1"/>
          </p:cNvPicPr>
          <p:nvPr/>
        </p:nvPicPr>
        <p:blipFill>
          <a:blip r:embed="rId4"/>
          <a:stretch>
            <a:fillRect/>
          </a:stretch>
        </p:blipFill>
        <p:spPr>
          <a:xfrm>
            <a:off x="3211513" y="1320"/>
            <a:ext cx="2670279" cy="231668"/>
          </a:xfrm>
          <a:prstGeom prst="rect">
            <a:avLst/>
          </a:prstGeom>
          <a:solidFill>
            <a:schemeClr val="accent6"/>
          </a:solidFill>
        </p:spPr>
      </p:pic>
    </p:spTree>
    <p:extLst>
      <p:ext uri="{BB962C8B-B14F-4D97-AF65-F5344CB8AC3E}">
        <p14:creationId xmlns:p14="http://schemas.microsoft.com/office/powerpoint/2010/main" val="418648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674"/>
            <a:ext cx="9144000" cy="672419"/>
          </a:xfrm>
        </p:spPr>
        <p:txBody>
          <a:bodyPr/>
          <a:lstStyle/>
          <a:p>
            <a:r>
              <a:rPr lang="en-US" dirty="0" smtClean="0"/>
              <a:t>Complex Phenomena</a:t>
            </a:r>
            <a:endParaRPr lang="en-US" dirty="0"/>
          </a:p>
        </p:txBody>
      </p:sp>
      <p:sp>
        <p:nvSpPr>
          <p:cNvPr id="3" name="Rectangle 2"/>
          <p:cNvSpPr/>
          <p:nvPr/>
        </p:nvSpPr>
        <p:spPr bwMode="auto">
          <a:xfrm>
            <a:off x="3226777" y="0"/>
            <a:ext cx="2637692" cy="23298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TextBox 3"/>
          <p:cNvSpPr txBox="1"/>
          <p:nvPr/>
        </p:nvSpPr>
        <p:spPr>
          <a:xfrm>
            <a:off x="0" y="1459523"/>
            <a:ext cx="9144001" cy="5324535"/>
          </a:xfrm>
          <a:prstGeom prst="rect">
            <a:avLst/>
          </a:prstGeom>
          <a:noFill/>
        </p:spPr>
        <p:txBody>
          <a:bodyPr wrap="square" rtlCol="0">
            <a:spAutoFit/>
          </a:bodyPr>
          <a:lstStyle/>
          <a:p>
            <a:pPr algn="ctr"/>
            <a:r>
              <a:rPr lang="en-US" sz="2000" dirty="0" smtClean="0"/>
              <a:t>MATHEMATICAL MODELING</a:t>
            </a:r>
          </a:p>
          <a:p>
            <a:pPr algn="ctr"/>
            <a:endParaRPr lang="en-US" sz="2000" dirty="0" smtClean="0"/>
          </a:p>
          <a:p>
            <a:pPr algn="ctr"/>
            <a:endParaRPr lang="en-US" sz="2000" dirty="0"/>
          </a:p>
          <a:p>
            <a:r>
              <a:rPr lang="en-US" sz="2000" dirty="0" smtClean="0"/>
              <a:t> Analytic functions: Taylor series	</a:t>
            </a:r>
            <a:r>
              <a:rPr lang="en-US" sz="2000" dirty="0"/>
              <a:t> </a:t>
            </a:r>
            <a:r>
              <a:rPr lang="en-US" sz="2000" dirty="0" smtClean="0"/>
              <a:t>         non-analytic functions: gen. Taylor series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          </a:t>
            </a:r>
          </a:p>
          <a:p>
            <a:r>
              <a:rPr lang="en-US" sz="2000" dirty="0" smtClean="0"/>
              <a:t>     </a:t>
            </a:r>
            <a:r>
              <a:rPr lang="en-US" sz="2000" dirty="0" smtClean="0"/>
              <a:t>Ordinary calculus</a:t>
            </a:r>
            <a:endParaRPr lang="en-US" sz="2000" dirty="0" smtClean="0"/>
          </a:p>
          <a:p>
            <a:r>
              <a:rPr lang="en-US" sz="2000" dirty="0" smtClean="0"/>
              <a:t>       </a:t>
            </a:r>
            <a:r>
              <a:rPr lang="en-US" sz="2000" dirty="0" smtClean="0"/>
              <a:t>Newton’s </a:t>
            </a:r>
            <a:r>
              <a:rPr lang="en-US" sz="2000" dirty="0" smtClean="0"/>
              <a:t>Laws			      </a:t>
            </a:r>
            <a:r>
              <a:rPr lang="en-US" sz="2000" dirty="0" smtClean="0"/>
              <a:t>Fractional </a:t>
            </a:r>
            <a:r>
              <a:rPr lang="en-US" sz="2000" dirty="0" smtClean="0"/>
              <a:t>calculus</a:t>
            </a:r>
          </a:p>
          <a:p>
            <a:r>
              <a:rPr lang="en-US" sz="2000" dirty="0"/>
              <a:t>	</a:t>
            </a:r>
            <a:r>
              <a:rPr lang="en-US" sz="2000" dirty="0" smtClean="0"/>
              <a:t>				</a:t>
            </a:r>
            <a:r>
              <a:rPr lang="en-US" sz="2000" dirty="0" smtClean="0"/>
              <a:t>	new </a:t>
            </a:r>
            <a:r>
              <a:rPr lang="en-US" sz="2000" dirty="0" smtClean="0"/>
              <a:t>laws</a:t>
            </a:r>
            <a:endParaRPr lang="en-US" sz="2000" dirty="0"/>
          </a:p>
        </p:txBody>
      </p:sp>
      <p:sp>
        <p:nvSpPr>
          <p:cNvPr id="5" name="Rectangle 4"/>
          <p:cNvSpPr/>
          <p:nvPr/>
        </p:nvSpPr>
        <p:spPr bwMode="auto">
          <a:xfrm>
            <a:off x="2813538" y="1389185"/>
            <a:ext cx="3525716" cy="48357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396154" y="2329840"/>
            <a:ext cx="4651130" cy="48357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96715" y="2329840"/>
            <a:ext cx="3640016" cy="48357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0" name="Picture 9"/>
          <p:cNvPicPr>
            <a:picLocks noChangeAspect="1"/>
          </p:cNvPicPr>
          <p:nvPr/>
        </p:nvPicPr>
        <p:blipFill>
          <a:blip r:embed="rId3"/>
          <a:stretch>
            <a:fillRect/>
          </a:stretch>
        </p:blipFill>
        <p:spPr>
          <a:xfrm>
            <a:off x="748574" y="3070971"/>
            <a:ext cx="1882084" cy="649673"/>
          </a:xfrm>
          <a:prstGeom prst="rect">
            <a:avLst/>
          </a:prstGeom>
        </p:spPr>
      </p:pic>
      <mc:AlternateContent xmlns:mc="http://schemas.openxmlformats.org/markup-compatibility/2006">
        <mc:Choice xmlns:a14="http://schemas.microsoft.com/office/drawing/2010/main" Requires="a14">
          <p:sp>
            <p:nvSpPr>
              <p:cNvPr id="11" name="TextBox 10"/>
              <p:cNvSpPr txBox="1"/>
              <p:nvPr/>
            </p:nvSpPr>
            <p:spPr>
              <a:xfrm>
                <a:off x="4492868" y="3003850"/>
                <a:ext cx="3692771" cy="6992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𝐺</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e>
                      </m:d>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𝑗</m:t>
                          </m:r>
                          <m:r>
                            <a:rPr lang="en-US" sz="1600" b="0" i="1" smtClean="0">
                              <a:latin typeface="Cambria Math" panose="02040503050406030204" pitchFamily="18" charset="0"/>
                            </a:rPr>
                            <m:t>=0</m:t>
                          </m:r>
                        </m:sub>
                        <m:sup>
                          <m:r>
                            <a:rPr lang="en-US" sz="1600" b="0" i="1" smtClean="0">
                              <a:latin typeface="Cambria Math" panose="02040503050406030204" pitchFamily="18" charset="0"/>
                              <a:ea typeface="Cambria Math" panose="02040503050406030204" pitchFamily="18" charset="0"/>
                            </a:rPr>
                            <m:t>∞</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𝑗</m:t>
                              </m:r>
                            </m:sub>
                          </m:sSub>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𝜀</m:t>
                              </m:r>
                              <m:r>
                                <a:rPr lang="en-US" sz="1600" b="0" i="1" smtClean="0">
                                  <a:latin typeface="Cambria Math" panose="02040503050406030204" pitchFamily="18" charset="0"/>
                                  <a:ea typeface="Cambria Math" panose="02040503050406030204" pitchFamily="18" charset="0"/>
                                </a:rPr>
                                <m:t>)</m:t>
                              </m:r>
                            </m:e>
                            <m:sup>
                              <m:r>
                                <a:rPr lang="en-US" sz="1600" b="0" i="1" smtClean="0">
                                  <a:latin typeface="Cambria Math" panose="02040503050406030204" pitchFamily="18" charset="0"/>
                                </a:rPr>
                                <m:t>𝑗</m:t>
                              </m:r>
                              <m:r>
                                <a:rPr lang="en-US" sz="1600" b="0" i="1" smtClean="0">
                                  <a:latin typeface="Cambria Math" panose="02040503050406030204" pitchFamily="18" charset="0"/>
                                  <a:ea typeface="Cambria Math" panose="02040503050406030204" pitchFamily="18" charset="0"/>
                                </a:rPr>
                                <m:t>𝛼</m:t>
                              </m:r>
                            </m:sup>
                          </m:sSup>
                        </m:e>
                      </m:nary>
                      <m:r>
                        <a:rPr lang="en-US" sz="1600" b="0" i="1" smtClean="0">
                          <a:latin typeface="Cambria Math" panose="02040503050406030204" pitchFamily="18" charset="0"/>
                          <a:ea typeface="Cambria Math" panose="02040503050406030204" pitchFamily="18" charset="0"/>
                        </a:rPr>
                        <m:t> ;0&lt;</m:t>
                      </m:r>
                      <m:r>
                        <a:rPr lang="en-US" sz="1600" b="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≤1</m:t>
                      </m:r>
                    </m:oMath>
                  </m:oMathPara>
                </a14:m>
                <a:endParaRPr lang="en-US" sz="1600" dirty="0"/>
              </a:p>
            </p:txBody>
          </p:sp>
        </mc:Choice>
        <mc:Fallback>
          <p:sp>
            <p:nvSpPr>
              <p:cNvPr id="11" name="TextBox 10"/>
              <p:cNvSpPr txBox="1">
                <a:spLocks noRot="1" noChangeAspect="1" noMove="1" noResize="1" noEditPoints="1" noAdjustHandles="1" noChangeArrowheads="1" noChangeShapeType="1" noTextEdit="1"/>
              </p:cNvSpPr>
              <p:nvPr/>
            </p:nvSpPr>
            <p:spPr>
              <a:xfrm>
                <a:off x="4492868" y="3003850"/>
                <a:ext cx="3692771" cy="69923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96715" y="4454295"/>
                <a:ext cx="3034035" cy="6798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𝐹</m:t>
                          </m:r>
                        </m:e>
                        <m: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e>
                          </m:d>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panose="02040503050406030204" pitchFamily="18" charset="0"/>
                                </a:rPr>
                                <m:t>lim</m:t>
                              </m:r>
                            </m:e>
                            <m:li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→0</m:t>
                              </m:r>
                            </m:lim>
                          </m:limLow>
                        </m:fName>
                        <m:e>
                          <m:box>
                            <m:boxPr>
                              <m:ctrlPr>
                                <a:rPr lang="en-US" sz="1800" b="0" i="1" smtClean="0">
                                  <a:latin typeface="Cambria Math" panose="02040503050406030204" pitchFamily="18" charset="0"/>
                                </a:rPr>
                              </m:ctrlPr>
                            </m:boxPr>
                            <m:e>
                              <m:argPr>
                                <m:argSz m:val="-1"/>
                              </m:argP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𝐹</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i="1">
                                          <a:solidFill>
                                            <a:srgbClr val="000000"/>
                                          </a:solidFill>
                                          <a:latin typeface="Cambria Math" panose="02040503050406030204" pitchFamily="18" charset="0"/>
                                          <a:ea typeface="Cambria Math" panose="02040503050406030204" pitchFamily="18" charset="0"/>
                                        </a:rPr>
                                        <m:t>𝑥</m:t>
                                      </m:r>
                                    </m:e>
                                  </m:d>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𝐹</m:t>
                                  </m:r>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𝑥</m:t>
                                  </m:r>
                                  <m:r>
                                    <a:rPr lang="en-US" sz="1800" b="0" i="1" smtClean="0">
                                      <a:solidFill>
                                        <a:srgbClr val="000000"/>
                                      </a:solidFill>
                                      <a:latin typeface="Cambria Math" panose="02040503050406030204" pitchFamily="18" charset="0"/>
                                      <a:ea typeface="Cambria Math" panose="02040503050406030204" pitchFamily="18" charset="0"/>
                                    </a:rPr>
                                    <m:t>)</m:t>
                                  </m:r>
                                </m:num>
                                <m:den>
                                  <m:r>
                                    <a:rPr lang="en-US" sz="1800" i="1">
                                      <a:solidFill>
                                        <a:srgbClr val="000000"/>
                                      </a:solidFill>
                                      <a:latin typeface="Cambria Math" panose="02040503050406030204" pitchFamily="18" charset="0"/>
                                      <a:ea typeface="Cambria Math" panose="02040503050406030204" pitchFamily="18" charset="0"/>
                                    </a:rPr>
                                    <m:t>∆</m:t>
                                  </m:r>
                                  <m:r>
                                    <a:rPr lang="en-US" sz="1800" i="1">
                                      <a:solidFill>
                                        <a:srgbClr val="000000"/>
                                      </a:solidFill>
                                      <a:latin typeface="Cambria Math" panose="02040503050406030204" pitchFamily="18" charset="0"/>
                                      <a:ea typeface="Cambria Math" panose="02040503050406030204" pitchFamily="18" charset="0"/>
                                    </a:rPr>
                                    <m:t>𝑥</m:t>
                                  </m:r>
                                </m:den>
                              </m:f>
                            </m:e>
                          </m:box>
                        </m:e>
                      </m:func>
                    </m:oMath>
                  </m:oMathPara>
                </a14:m>
                <a:endParaRPr lang="en-US" sz="1800" b="0" dirty="0" smtClean="0"/>
              </a:p>
              <a:p>
                <a:pPr algn="ctr"/>
                <a:r>
                  <a:rPr lang="en-US" sz="1800" dirty="0" smtClean="0"/>
                  <a:t>=</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1</m:t>
                        </m:r>
                      </m:sub>
                    </m:sSub>
                  </m:oMath>
                </a14:m>
                <a:endParaRPr lang="en-US" sz="1800" dirty="0"/>
              </a:p>
            </p:txBody>
          </p:sp>
        </mc:Choice>
        <mc:Fallback>
          <p:sp>
            <p:nvSpPr>
              <p:cNvPr id="15" name="TextBox 14"/>
              <p:cNvSpPr txBox="1">
                <a:spLocks noRot="1" noChangeAspect="1" noMove="1" noResize="1" noEditPoints="1" noAdjustHandles="1" noChangeArrowheads="1" noChangeShapeType="1" noTextEdit="1"/>
              </p:cNvSpPr>
              <p:nvPr/>
            </p:nvSpPr>
            <p:spPr>
              <a:xfrm>
                <a:off x="96715" y="4454295"/>
                <a:ext cx="3034035" cy="679801"/>
              </a:xfrm>
              <a:prstGeom prst="rect">
                <a:avLst/>
              </a:prstGeom>
              <a:blipFill rotWithShape="0">
                <a:blip r:embed="rId5"/>
                <a:stretch>
                  <a:fillRect t="-1802" b="-20721"/>
                </a:stretch>
              </a:blipFill>
            </p:spPr>
            <p:txBody>
              <a:bodyPr/>
              <a:lstStyle/>
              <a:p>
                <a:r>
                  <a:rPr lang="en-US">
                    <a:noFill/>
                  </a:rPr>
                  <a:t> </a:t>
                </a:r>
              </a:p>
            </p:txBody>
          </p:sp>
        </mc:Fallback>
      </mc:AlternateContent>
      <p:cxnSp>
        <p:nvCxnSpPr>
          <p:cNvPr id="17" name="Straight Arrow Connector 16"/>
          <p:cNvCxnSpPr/>
          <p:nvPr/>
        </p:nvCxnSpPr>
        <p:spPr bwMode="auto">
          <a:xfrm flipH="1">
            <a:off x="3437792" y="1872762"/>
            <a:ext cx="1019908" cy="39562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4410075" y="1881196"/>
            <a:ext cx="742217" cy="40480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flipH="1">
            <a:off x="6142638" y="3703396"/>
            <a:ext cx="2931" cy="480343"/>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1451022" y="3841259"/>
            <a:ext cx="1" cy="53681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29" name="TextBox 28"/>
              <p:cNvSpPr txBox="1"/>
              <p:nvPr/>
            </p:nvSpPr>
            <p:spPr>
              <a:xfrm>
                <a:off x="4701788" y="4253582"/>
                <a:ext cx="3028714" cy="1032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𝐺</m:t>
                          </m:r>
                        </m:e>
                        <m: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𝛽</m:t>
                              </m:r>
                            </m:e>
                          </m:d>
                        </m:sup>
                      </m:s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e>
                      </m:d>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panose="02040503050406030204" pitchFamily="18" charset="0"/>
                                </a:rPr>
                                <m:t>lim</m:t>
                              </m:r>
                            </m:e>
                            <m:lim>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𝑥</m:t>
                              </m:r>
                              <m:r>
                                <a:rPr lang="en-US" sz="1600" b="0" i="1" smtClean="0">
                                  <a:latin typeface="Cambria Math" panose="02040503050406030204" pitchFamily="18" charset="0"/>
                                  <a:ea typeface="Cambria Math" panose="02040503050406030204" pitchFamily="18" charset="0"/>
                                </a:rPr>
                                <m:t>→0</m:t>
                              </m:r>
                            </m:lim>
                          </m:limLow>
                        </m:fName>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𝐺</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𝑥</m:t>
                                  </m:r>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𝐺</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𝑥</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𝑥</m:t>
                                  </m:r>
                                </m:e>
                                <m:sup>
                                  <m:r>
                                    <a:rPr lang="en-US" sz="1600" b="0" i="1" smtClean="0">
                                      <a:latin typeface="Cambria Math" panose="02040503050406030204" pitchFamily="18" charset="0"/>
                                      <a:ea typeface="Cambria Math" panose="02040503050406030204" pitchFamily="18" charset="0"/>
                                    </a:rPr>
                                    <m:t>𝛽</m:t>
                                  </m:r>
                                </m:sup>
                              </m:sSup>
                            </m:den>
                          </m:f>
                        </m:e>
                      </m:func>
                    </m:oMath>
                  </m:oMathPara>
                </a14:m>
                <a:endParaRPr lang="en-US" sz="1600" b="0" dirty="0" smtClean="0"/>
              </a:p>
              <a:p>
                <a:pPr algn="ctr"/>
                <a:r>
                  <a:rPr lang="en-US" sz="1600" dirty="0" smtClean="0"/>
                  <a:t>=</a:t>
                </a:r>
                <a14:m>
                  <m:oMath xmlns:m="http://schemas.openxmlformats.org/officeDocument/2006/math">
                    <m:limLow>
                      <m:limLowPr>
                        <m:ctrlPr>
                          <a:rPr lang="en-US" sz="1600" i="1">
                            <a:solidFill>
                              <a:srgbClr val="000000"/>
                            </a:solidFill>
                            <a:latin typeface="Cambria Math" panose="02040503050406030204" pitchFamily="18" charset="0"/>
                          </a:rPr>
                        </m:ctrlPr>
                      </m:limLowPr>
                      <m:e>
                        <m:r>
                          <m:rPr>
                            <m:sty m:val="p"/>
                          </m:rPr>
                          <a:rPr lang="en-US" sz="1600">
                            <a:solidFill>
                              <a:srgbClr val="000000"/>
                            </a:solidFill>
                            <a:latin typeface="Cambria Math" panose="02040503050406030204" pitchFamily="18" charset="0"/>
                          </a:rPr>
                          <m:t>lim</m:t>
                        </m:r>
                      </m:e>
                      <m:lim>
                        <m:r>
                          <a:rPr lang="en-US" sz="1600" i="1">
                            <a:solidFill>
                              <a:srgbClr val="000000"/>
                            </a:solidFill>
                            <a:latin typeface="Cambria Math" panose="02040503050406030204" pitchFamily="18" charset="0"/>
                            <a:ea typeface="Cambria Math" panose="02040503050406030204" pitchFamily="18" charset="0"/>
                          </a:rPr>
                          <m:t>∆</m:t>
                        </m:r>
                        <m:r>
                          <a:rPr lang="en-US" sz="1600" i="1">
                            <a:solidFill>
                              <a:srgbClr val="000000"/>
                            </a:solidFill>
                            <a:latin typeface="Cambria Math" panose="02040503050406030204" pitchFamily="18" charset="0"/>
                            <a:ea typeface="Cambria Math" panose="02040503050406030204" pitchFamily="18" charset="0"/>
                          </a:rPr>
                          <m:t>𝑥</m:t>
                        </m:r>
                        <m:r>
                          <a:rPr lang="en-US" sz="1600" i="1">
                            <a:solidFill>
                              <a:srgbClr val="000000"/>
                            </a:solidFill>
                            <a:latin typeface="Cambria Math" panose="02040503050406030204" pitchFamily="18" charset="0"/>
                            <a:ea typeface="Cambria Math" panose="02040503050406030204" pitchFamily="18" charset="0"/>
                          </a:rPr>
                          <m:t>→0</m:t>
                        </m:r>
                      </m:lim>
                    </m:limLow>
                    <m:sSub>
                      <m:sSubPr>
                        <m:ctrlPr>
                          <a:rPr lang="en-US" sz="1600" i="1" smtClean="0">
                            <a:solidFill>
                              <a:srgbClr val="000000"/>
                            </a:solidFill>
                            <a:latin typeface="Cambria Math" panose="02040503050406030204" pitchFamily="18" charset="0"/>
                            <a:ea typeface="Cambria Math" panose="02040503050406030204" pitchFamily="18" charset="0"/>
                          </a:rPr>
                        </m:ctrlPr>
                      </m:sSubPr>
                      <m:e>
                        <m:r>
                          <a:rPr lang="en-US" sz="1600" b="0" i="1" smtClean="0">
                            <a:solidFill>
                              <a:srgbClr val="000000"/>
                            </a:solidFill>
                            <a:latin typeface="Cambria Math" panose="02040503050406030204" pitchFamily="18" charset="0"/>
                            <a:ea typeface="Cambria Math" panose="02040503050406030204" pitchFamily="18" charset="0"/>
                          </a:rPr>
                          <m:t>𝐶</m:t>
                        </m:r>
                      </m:e>
                      <m:sub>
                        <m:r>
                          <a:rPr lang="en-US" sz="1600" b="0" i="1" smtClean="0">
                            <a:solidFill>
                              <a:srgbClr val="000000"/>
                            </a:solidFill>
                            <a:latin typeface="Cambria Math" panose="02040503050406030204" pitchFamily="18" charset="0"/>
                            <a:ea typeface="Cambria Math" panose="02040503050406030204" pitchFamily="18" charset="0"/>
                          </a:rPr>
                          <m:t>1</m:t>
                        </m:r>
                      </m:sub>
                    </m:sSub>
                    <m:sSup>
                      <m:sSupPr>
                        <m:ctrlPr>
                          <a:rPr lang="en-US" sz="1600" i="1" smtClean="0">
                            <a:solidFill>
                              <a:srgbClr val="000000"/>
                            </a:solidFill>
                            <a:latin typeface="Cambria Math" panose="02040503050406030204" pitchFamily="18" charset="0"/>
                            <a:ea typeface="Cambria Math" panose="02040503050406030204" pitchFamily="18" charset="0"/>
                          </a:rPr>
                        </m:ctrlPr>
                      </m:sSupPr>
                      <m:e>
                        <m:r>
                          <a:rPr lang="en-US" sz="1600" i="1" smtClean="0">
                            <a:solidFill>
                              <a:srgbClr val="000000"/>
                            </a:solidFill>
                            <a:latin typeface="Cambria Math" panose="02040503050406030204" pitchFamily="18" charset="0"/>
                            <a:ea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𝑥</m:t>
                        </m:r>
                      </m:e>
                      <m:sup>
                        <m:r>
                          <a:rPr lang="en-US" sz="1600" i="1" smtClean="0">
                            <a:solidFill>
                              <a:srgbClr val="000000"/>
                            </a:solidFill>
                            <a:latin typeface="Cambria Math" panose="02040503050406030204" pitchFamily="18" charset="0"/>
                            <a:ea typeface="Cambria Math" panose="02040503050406030204" pitchFamily="18" charset="0"/>
                          </a:rPr>
                          <m:t>𝛼</m:t>
                        </m:r>
                        <m:r>
                          <a:rPr lang="en-US" sz="1600" b="0" i="1" smtClean="0">
                            <a:solidFill>
                              <a:srgbClr val="000000"/>
                            </a:solidFill>
                            <a:latin typeface="Cambria Math" panose="02040503050406030204" pitchFamily="18" charset="0"/>
                            <a:ea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𝛽</m:t>
                        </m:r>
                      </m:sup>
                    </m:sSup>
                    <m:d>
                      <m:dPr>
                        <m:begChr m:val="{"/>
                        <m:endChr m:val="}"/>
                        <m:ctrlPr>
                          <a:rPr lang="en-US" sz="1600" i="1" smtClean="0">
                            <a:solidFill>
                              <a:srgbClr val="000000"/>
                            </a:solidFill>
                            <a:latin typeface="Cambria Math" panose="02040503050406030204" pitchFamily="18" charset="0"/>
                            <a:ea typeface="Cambria Math" panose="02040503050406030204" pitchFamily="18" charset="0"/>
                          </a:rPr>
                        </m:ctrlPr>
                      </m:dPr>
                      <m:e>
                        <m:m>
                          <m:mPr>
                            <m:mcs>
                              <m:mc>
                                <m:mcPr>
                                  <m:count m:val="1"/>
                                  <m:mcJc m:val="center"/>
                                </m:mcPr>
                              </m:mc>
                            </m:mcs>
                            <m:ctrlPr>
                              <a:rPr lang="en-US" sz="1600" i="1" smtClean="0">
                                <a:solidFill>
                                  <a:srgbClr val="000000"/>
                                </a:solidFill>
                                <a:latin typeface="Cambria Math" panose="02040503050406030204" pitchFamily="18" charset="0"/>
                                <a:ea typeface="Cambria Math" panose="02040503050406030204" pitchFamily="18" charset="0"/>
                              </a:rPr>
                            </m:ctrlPr>
                          </m:mPr>
                          <m:mr>
                            <m:e>
                              <m:r>
                                <m:rPr>
                                  <m:brk m:alnAt="7"/>
                                </m:rPr>
                                <a:rPr lang="en-US" sz="1600" i="1" smtClean="0">
                                  <a:solidFill>
                                    <a:srgbClr val="000000"/>
                                  </a:solidFill>
                                  <a:latin typeface="Cambria Math" panose="02040503050406030204" pitchFamily="18" charset="0"/>
                                  <a:ea typeface="Cambria Math" panose="02040503050406030204" pitchFamily="18" charset="0"/>
                                </a:rPr>
                                <m:t>∞</m:t>
                              </m:r>
                              <m:m>
                                <m:mPr>
                                  <m:mcs>
                                    <m:mc>
                                      <m:mcPr>
                                        <m:count m:val="2"/>
                                        <m:mcJc m:val="center"/>
                                      </m:mcPr>
                                    </m:mc>
                                  </m:mcs>
                                  <m:ctrlPr>
                                    <a:rPr lang="en-US" sz="1600" i="1" smtClean="0">
                                      <a:solidFill>
                                        <a:srgbClr val="000000"/>
                                      </a:solidFill>
                                      <a:latin typeface="Cambria Math" panose="02040503050406030204" pitchFamily="18" charset="0"/>
                                      <a:ea typeface="Cambria Math" panose="02040503050406030204" pitchFamily="18" charset="0"/>
                                    </a:rPr>
                                  </m:ctrlPr>
                                </m:mPr>
                                <m:mr>
                                  <m:e/>
                                  <m:e>
                                    <m:r>
                                      <a:rPr lang="en-US" sz="1600" i="1" smtClean="0">
                                        <a:solidFill>
                                          <a:srgbClr val="000000"/>
                                        </a:solidFill>
                                        <a:latin typeface="Cambria Math" panose="02040503050406030204" pitchFamily="18" charset="0"/>
                                        <a:ea typeface="Cambria Math" panose="02040503050406030204" pitchFamily="18" charset="0"/>
                                      </a:rPr>
                                      <m:t>𝛼</m:t>
                                    </m:r>
                                    <m:r>
                                      <a:rPr lang="en-US" sz="1600" b="0" i="1" smtClean="0">
                                        <a:solidFill>
                                          <a:srgbClr val="000000"/>
                                        </a:solidFill>
                                        <a:latin typeface="Cambria Math" panose="02040503050406030204" pitchFamily="18" charset="0"/>
                                        <a:ea typeface="Cambria Math" panose="02040503050406030204" pitchFamily="18" charset="0"/>
                                      </a:rPr>
                                      <m:t>&lt;</m:t>
                                    </m:r>
                                    <m:r>
                                      <a:rPr lang="en-US" sz="1600" i="1" smtClean="0">
                                        <a:solidFill>
                                          <a:srgbClr val="000000"/>
                                        </a:solidFill>
                                        <a:latin typeface="Cambria Math" panose="02040503050406030204" pitchFamily="18" charset="0"/>
                                        <a:ea typeface="Cambria Math" panose="02040503050406030204" pitchFamily="18" charset="0"/>
                                      </a:rPr>
                                      <m:t>𝛽</m:t>
                                    </m:r>
                                    <m:r>
                                      <a:rPr lang="en-US" sz="1600" b="0" i="1" smtClean="0">
                                        <a:solidFill>
                                          <a:srgbClr val="000000"/>
                                        </a:solidFill>
                                        <a:latin typeface="Cambria Math" panose="02040503050406030204" pitchFamily="18" charset="0"/>
                                        <a:ea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1</m:t>
                                    </m:r>
                                  </m:e>
                                </m:mr>
                              </m:m>
                            </m:e>
                          </m:mr>
                          <m:mr>
                            <m:e>
                              <m:sSub>
                                <m:sSubPr>
                                  <m:ctrlPr>
                                    <a:rPr lang="en-US" sz="1600" i="1" smtClean="0">
                                      <a:solidFill>
                                        <a:srgbClr val="000000"/>
                                      </a:solidFill>
                                      <a:latin typeface="Cambria Math" panose="02040503050406030204" pitchFamily="18" charset="0"/>
                                      <a:ea typeface="Cambria Math" panose="02040503050406030204" pitchFamily="18" charset="0"/>
                                    </a:rPr>
                                  </m:ctrlPr>
                                </m:sSubPr>
                                <m:e>
                                  <m:r>
                                    <a:rPr lang="en-US" sz="1600" b="0" i="1" smtClean="0">
                                      <a:solidFill>
                                        <a:srgbClr val="000000"/>
                                      </a:solidFill>
                                      <a:latin typeface="Cambria Math" panose="02040503050406030204" pitchFamily="18" charset="0"/>
                                      <a:ea typeface="Cambria Math" panose="02040503050406030204" pitchFamily="18" charset="0"/>
                                    </a:rPr>
                                    <m:t>𝐶</m:t>
                                  </m:r>
                                </m:e>
                                <m:sub>
                                  <m:r>
                                    <a:rPr lang="en-US" sz="1600" b="0" i="1" smtClean="0">
                                      <a:solidFill>
                                        <a:srgbClr val="000000"/>
                                      </a:solidFill>
                                      <a:latin typeface="Cambria Math" panose="02040503050406030204" pitchFamily="18" charset="0"/>
                                      <a:ea typeface="Cambria Math" panose="02040503050406030204" pitchFamily="18" charset="0"/>
                                    </a:rPr>
                                    <m:t>1</m:t>
                                  </m:r>
                                </m:sub>
                              </m:sSub>
                              <m:sSub>
                                <m:sSubPr>
                                  <m:ctrlPr>
                                    <a:rPr lang="en-US" sz="1600" i="1" smtClean="0">
                                      <a:solidFill>
                                        <a:srgbClr val="000000"/>
                                      </a:solidFill>
                                      <a:latin typeface="Cambria Math" panose="02040503050406030204" pitchFamily="18" charset="0"/>
                                      <a:ea typeface="Cambria Math" panose="02040503050406030204" pitchFamily="18" charset="0"/>
                                    </a:rPr>
                                  </m:ctrlPr>
                                </m:sSubPr>
                                <m:e>
                                  <m:r>
                                    <a:rPr lang="en-US" sz="1600" i="1" smtClean="0">
                                      <a:solidFill>
                                        <a:srgbClr val="000000"/>
                                      </a:solidFill>
                                      <a:latin typeface="Cambria Math" panose="02040503050406030204" pitchFamily="18" charset="0"/>
                                      <a:ea typeface="Cambria Math" panose="02040503050406030204" pitchFamily="18" charset="0"/>
                                    </a:rPr>
                                    <m:t>𝛿</m:t>
                                  </m:r>
                                </m:e>
                                <m:sub>
                                  <m:r>
                                    <a:rPr lang="en-US" sz="1600" i="1" smtClean="0">
                                      <a:solidFill>
                                        <a:srgbClr val="000000"/>
                                      </a:solidFill>
                                      <a:latin typeface="Cambria Math" panose="02040503050406030204" pitchFamily="18" charset="0"/>
                                      <a:ea typeface="Cambria Math" panose="02040503050406030204" pitchFamily="18" charset="0"/>
                                    </a:rPr>
                                    <m:t>𝛼𝛽</m:t>
                                  </m:r>
                                </m:sub>
                              </m:sSub>
                            </m:e>
                          </m:mr>
                        </m:m>
                      </m:e>
                    </m:d>
                  </m:oMath>
                </a14:m>
                <a:endParaRPr lang="en-US" sz="1600" dirty="0"/>
              </a:p>
            </p:txBody>
          </p:sp>
        </mc:Choice>
        <mc:Fallback>
          <p:sp>
            <p:nvSpPr>
              <p:cNvPr id="29" name="TextBox 28"/>
              <p:cNvSpPr txBox="1">
                <a:spLocks noRot="1" noChangeAspect="1" noMove="1" noResize="1" noEditPoints="1" noAdjustHandles="1" noChangeArrowheads="1" noChangeShapeType="1" noTextEdit="1"/>
              </p:cNvSpPr>
              <p:nvPr/>
            </p:nvSpPr>
            <p:spPr>
              <a:xfrm>
                <a:off x="4701788" y="4253582"/>
                <a:ext cx="3028714" cy="1032590"/>
              </a:xfrm>
              <a:prstGeom prst="rect">
                <a:avLst/>
              </a:prstGeom>
              <a:blipFill rotWithShape="0">
                <a:blip r:embed="rId6"/>
                <a:stretch>
                  <a:fillRect l="-3018"/>
                </a:stretch>
              </a:blipFill>
            </p:spPr>
            <p:txBody>
              <a:bodyPr/>
              <a:lstStyle/>
              <a:p>
                <a:r>
                  <a:rPr lang="en-US">
                    <a:noFill/>
                  </a:rPr>
                  <a:t> </a:t>
                </a:r>
              </a:p>
            </p:txBody>
          </p:sp>
        </mc:Fallback>
      </mc:AlternateContent>
      <p:sp>
        <p:nvSpPr>
          <p:cNvPr id="34" name="Rectangle 33"/>
          <p:cNvSpPr/>
          <p:nvPr/>
        </p:nvSpPr>
        <p:spPr bwMode="auto">
          <a:xfrm>
            <a:off x="380485" y="5664725"/>
            <a:ext cx="2108927" cy="7883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5" name="Straight Arrow Connector 34"/>
          <p:cNvCxnSpPr/>
          <p:nvPr/>
        </p:nvCxnSpPr>
        <p:spPr bwMode="auto">
          <a:xfrm>
            <a:off x="1451022" y="5218823"/>
            <a:ext cx="0" cy="4043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36" name="Rectangle 35"/>
          <p:cNvSpPr/>
          <p:nvPr/>
        </p:nvSpPr>
        <p:spPr bwMode="auto">
          <a:xfrm>
            <a:off x="2584938" y="5195964"/>
            <a:ext cx="45719"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4963378" y="5952950"/>
            <a:ext cx="2286000" cy="7883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8" name="Straight Arrow Connector 37"/>
          <p:cNvCxnSpPr/>
          <p:nvPr/>
        </p:nvCxnSpPr>
        <p:spPr bwMode="auto">
          <a:xfrm flipH="1">
            <a:off x="6142638" y="5354314"/>
            <a:ext cx="3227" cy="49695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8" name="Cloud Callout 7"/>
          <p:cNvSpPr/>
          <p:nvPr/>
        </p:nvSpPr>
        <p:spPr bwMode="auto">
          <a:xfrm rot="1434125">
            <a:off x="2521932" y="4679566"/>
            <a:ext cx="1676505" cy="1626235"/>
          </a:xfrm>
          <a:prstGeom prst="cloudCallou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2996787" y="4910296"/>
            <a:ext cx="914400" cy="1384995"/>
          </a:xfrm>
          <a:prstGeom prst="rect">
            <a:avLst/>
          </a:prstGeom>
          <a:noFill/>
        </p:spPr>
        <p:txBody>
          <a:bodyPr wrap="square" rtlCol="0">
            <a:spAutoFit/>
          </a:bodyPr>
          <a:lstStyle/>
          <a:p>
            <a:r>
              <a:rPr lang="en-US" sz="1200" dirty="0" smtClean="0"/>
              <a:t>Bessel</a:t>
            </a:r>
          </a:p>
          <a:p>
            <a:r>
              <a:rPr lang="en-US" sz="1200" dirty="0" err="1" smtClean="0"/>
              <a:t>Hermite</a:t>
            </a:r>
            <a:endParaRPr lang="en-US" sz="1200" dirty="0" smtClean="0"/>
          </a:p>
          <a:p>
            <a:r>
              <a:rPr lang="en-US" sz="1200" dirty="0" smtClean="0"/>
              <a:t>Jacobi</a:t>
            </a:r>
          </a:p>
          <a:p>
            <a:r>
              <a:rPr lang="en-US" sz="1200" dirty="0" smtClean="0"/>
              <a:t>Legendre</a:t>
            </a:r>
          </a:p>
          <a:p>
            <a:pPr algn="ctr"/>
            <a:r>
              <a:rPr lang="en-US" sz="1200" dirty="0" smtClean="0"/>
              <a:t>,</a:t>
            </a:r>
          </a:p>
          <a:p>
            <a:pPr algn="ctr"/>
            <a:r>
              <a:rPr lang="en-US" sz="1200" dirty="0"/>
              <a:t>,</a:t>
            </a:r>
            <a:endParaRPr lang="en-US" sz="1200" dirty="0" smtClean="0"/>
          </a:p>
          <a:p>
            <a:endParaRPr lang="en-US" sz="1200" dirty="0"/>
          </a:p>
        </p:txBody>
      </p:sp>
      <p:sp>
        <p:nvSpPr>
          <p:cNvPr id="12" name="Cloud Callout 11"/>
          <p:cNvSpPr/>
          <p:nvPr/>
        </p:nvSpPr>
        <p:spPr bwMode="auto">
          <a:xfrm rot="1830215">
            <a:off x="7344293" y="5400829"/>
            <a:ext cx="1800816" cy="1281448"/>
          </a:xfrm>
          <a:prstGeom prst="cloudCallou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7483471" y="5586015"/>
            <a:ext cx="1725049" cy="769441"/>
          </a:xfrm>
          <a:prstGeom prst="rect">
            <a:avLst/>
          </a:prstGeom>
          <a:noFill/>
        </p:spPr>
        <p:txBody>
          <a:bodyPr wrap="square" rtlCol="0">
            <a:spAutoFit/>
          </a:bodyPr>
          <a:lstStyle/>
          <a:p>
            <a:r>
              <a:rPr lang="en-US" sz="1200" dirty="0" smtClean="0"/>
              <a:t>Jacobi</a:t>
            </a:r>
          </a:p>
          <a:p>
            <a:r>
              <a:rPr lang="en-US" sz="1200" dirty="0" smtClean="0"/>
              <a:t>poly-</a:t>
            </a:r>
            <a:r>
              <a:rPr lang="en-US" sz="1200" dirty="0" err="1" smtClean="0"/>
              <a:t>fractonomial</a:t>
            </a:r>
            <a:endParaRPr lang="en-US" sz="1200" dirty="0" smtClean="0"/>
          </a:p>
          <a:p>
            <a:r>
              <a:rPr lang="en-US" sz="1000" dirty="0" err="1" smtClean="0"/>
              <a:t>Zayernouri</a:t>
            </a:r>
            <a:r>
              <a:rPr lang="en-US" sz="1000" dirty="0" smtClean="0"/>
              <a:t> &amp; Karniadakis</a:t>
            </a:r>
          </a:p>
          <a:p>
            <a:r>
              <a:rPr lang="en-US" sz="1000" i="1" dirty="0" smtClean="0"/>
              <a:t>J. Comp. Phys</a:t>
            </a:r>
            <a:r>
              <a:rPr lang="en-US" sz="1000" dirty="0" smtClean="0"/>
              <a:t>. </a:t>
            </a:r>
            <a:r>
              <a:rPr lang="en-US" sz="1000" b="1" dirty="0" smtClean="0"/>
              <a:t>252</a:t>
            </a:r>
            <a:r>
              <a:rPr lang="en-US" sz="1000" dirty="0" smtClean="0"/>
              <a:t> (2013).</a:t>
            </a:r>
            <a:endParaRPr lang="en-US" sz="1000" dirty="0"/>
          </a:p>
        </p:txBody>
      </p:sp>
    </p:spTree>
    <p:extLst>
      <p:ext uri="{BB962C8B-B14F-4D97-AF65-F5344CB8AC3E}">
        <p14:creationId xmlns:p14="http://schemas.microsoft.com/office/powerpoint/2010/main" val="28353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0" y="116494"/>
            <a:ext cx="9144000" cy="672419"/>
          </a:xfrm>
        </p:spPr>
        <p:txBody>
          <a:bodyPr/>
          <a:lstStyle/>
          <a:p>
            <a:r>
              <a:rPr lang="en-US" dirty="0" smtClean="0"/>
              <a:t>Empirical Power Laws</a:t>
            </a:r>
            <a:endParaRPr lang="en-US" dirty="0"/>
          </a:p>
        </p:txBody>
      </p:sp>
      <p:sp>
        <p:nvSpPr>
          <p:cNvPr id="2" name="Rectangle 1"/>
          <p:cNvSpPr/>
          <p:nvPr/>
        </p:nvSpPr>
        <p:spPr bwMode="auto">
          <a:xfrm>
            <a:off x="3349869" y="0"/>
            <a:ext cx="2426677" cy="232988"/>
          </a:xfrm>
          <a:prstGeom prst="rect">
            <a:avLst/>
          </a:prstGeom>
          <a:solidFill>
            <a:srgbClr val="6929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9" y="1109625"/>
            <a:ext cx="4529138"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109625"/>
            <a:ext cx="4597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331177" y="6378574"/>
            <a:ext cx="7585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i="1" dirty="0"/>
              <a:t>Complex Webs: Anticipating the Improbable</a:t>
            </a:r>
            <a:r>
              <a:rPr lang="en-US" altLang="en-US" sz="1400" b="0" dirty="0"/>
              <a:t>, B.J. West and P. Grigolini, Cambridge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5 ARL - base background">
  <a:themeElements>
    <a:clrScheme name="Custom 4">
      <a:dk1>
        <a:sysClr val="windowText" lastClr="000000"/>
      </a:dk1>
      <a:lt1>
        <a:sysClr val="window" lastClr="FFFFFF"/>
      </a:lt1>
      <a:dk2>
        <a:srgbClr val="1F497D"/>
      </a:dk2>
      <a:lt2>
        <a:srgbClr val="EEECE1"/>
      </a:lt2>
      <a:accent1>
        <a:srgbClr val="1C3F94"/>
      </a:accent1>
      <a:accent2>
        <a:srgbClr val="C41230"/>
      </a:accent2>
      <a:accent3>
        <a:srgbClr val="9BBB59"/>
      </a:accent3>
      <a:accent4>
        <a:srgbClr val="8064A2"/>
      </a:accent4>
      <a:accent5>
        <a:srgbClr val="4BACC6"/>
      </a:accent5>
      <a:accent6>
        <a:srgbClr val="F79646"/>
      </a:accent6>
      <a:hlink>
        <a:srgbClr val="0000FF"/>
      </a:hlink>
      <a:folHlink>
        <a:srgbClr val="800080"/>
      </a:folHlink>
    </a:clrScheme>
    <a:fontScheme name="AMC_Revise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5 ARL - base background">
  <a:themeElements>
    <a:clrScheme name="Custom 4">
      <a:dk1>
        <a:sysClr val="windowText" lastClr="000000"/>
      </a:dk1>
      <a:lt1>
        <a:sysClr val="window" lastClr="FFFFFF"/>
      </a:lt1>
      <a:dk2>
        <a:srgbClr val="1F497D"/>
      </a:dk2>
      <a:lt2>
        <a:srgbClr val="EEECE1"/>
      </a:lt2>
      <a:accent1>
        <a:srgbClr val="1C3F94"/>
      </a:accent1>
      <a:accent2>
        <a:srgbClr val="C41230"/>
      </a:accent2>
      <a:accent3>
        <a:srgbClr val="9BBB59"/>
      </a:accent3>
      <a:accent4>
        <a:srgbClr val="8064A2"/>
      </a:accent4>
      <a:accent5>
        <a:srgbClr val="4BACC6"/>
      </a:accent5>
      <a:accent6>
        <a:srgbClr val="F79646"/>
      </a:accent6>
      <a:hlink>
        <a:srgbClr val="0000FF"/>
      </a:hlink>
      <a:folHlink>
        <a:srgbClr val="800080"/>
      </a:folHlink>
    </a:clrScheme>
    <a:fontScheme name="AMC_Revise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BOV-Template (Mod5-reds)">
      <a:dk1>
        <a:srgbClr val="000000"/>
      </a:dk1>
      <a:lt1>
        <a:srgbClr val="FFFFFF"/>
      </a:lt1>
      <a:dk2>
        <a:srgbClr val="000000"/>
      </a:dk2>
      <a:lt2>
        <a:srgbClr val="808080"/>
      </a:lt2>
      <a:accent1>
        <a:srgbClr val="BBE0E3"/>
      </a:accent1>
      <a:accent2>
        <a:srgbClr val="15095B"/>
      </a:accent2>
      <a:accent3>
        <a:srgbClr val="FFFFFF"/>
      </a:accent3>
      <a:accent4>
        <a:srgbClr val="680000"/>
      </a:accent4>
      <a:accent5>
        <a:srgbClr val="843030"/>
      </a:accent5>
      <a:accent6>
        <a:srgbClr val="612525"/>
      </a:accent6>
      <a:hlink>
        <a:srgbClr val="2D2D8A"/>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BOV-Template (Mod5-reds)">
      <a:dk1>
        <a:srgbClr val="000000"/>
      </a:dk1>
      <a:lt1>
        <a:srgbClr val="FFFFFF"/>
      </a:lt1>
      <a:dk2>
        <a:srgbClr val="000000"/>
      </a:dk2>
      <a:lt2>
        <a:srgbClr val="808080"/>
      </a:lt2>
      <a:accent1>
        <a:srgbClr val="BBE0E3"/>
      </a:accent1>
      <a:accent2>
        <a:srgbClr val="15095B"/>
      </a:accent2>
      <a:accent3>
        <a:srgbClr val="FFFFFF"/>
      </a:accent3>
      <a:accent4>
        <a:srgbClr val="680000"/>
      </a:accent4>
      <a:accent5>
        <a:srgbClr val="843030"/>
      </a:accent5>
      <a:accent6>
        <a:srgbClr val="612525"/>
      </a:accent6>
      <a:hlink>
        <a:srgbClr val="2D2D8A"/>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BOV-Template (Mod5-reds)">
      <a:dk1>
        <a:srgbClr val="000000"/>
      </a:dk1>
      <a:lt1>
        <a:srgbClr val="FFFFFF"/>
      </a:lt1>
      <a:dk2>
        <a:srgbClr val="000000"/>
      </a:dk2>
      <a:lt2>
        <a:srgbClr val="808080"/>
      </a:lt2>
      <a:accent1>
        <a:srgbClr val="BBE0E3"/>
      </a:accent1>
      <a:accent2>
        <a:srgbClr val="15095B"/>
      </a:accent2>
      <a:accent3>
        <a:srgbClr val="FFFFFF"/>
      </a:accent3>
      <a:accent4>
        <a:srgbClr val="680000"/>
      </a:accent4>
      <a:accent5>
        <a:srgbClr val="843030"/>
      </a:accent5>
      <a:accent6>
        <a:srgbClr val="612525"/>
      </a:accent6>
      <a:hlink>
        <a:srgbClr val="2D2D8A"/>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BOV-Template (Mod5-reds)">
      <a:dk1>
        <a:srgbClr val="000000"/>
      </a:dk1>
      <a:lt1>
        <a:srgbClr val="FFFFFF"/>
      </a:lt1>
      <a:dk2>
        <a:srgbClr val="000000"/>
      </a:dk2>
      <a:lt2>
        <a:srgbClr val="808080"/>
      </a:lt2>
      <a:accent1>
        <a:srgbClr val="BBE0E3"/>
      </a:accent1>
      <a:accent2>
        <a:srgbClr val="15095B"/>
      </a:accent2>
      <a:accent3>
        <a:srgbClr val="FFFFFF"/>
      </a:accent3>
      <a:accent4>
        <a:srgbClr val="680000"/>
      </a:accent4>
      <a:accent5>
        <a:srgbClr val="843030"/>
      </a:accent5>
      <a:accent6>
        <a:srgbClr val="612525"/>
      </a:accent6>
      <a:hlink>
        <a:srgbClr val="2D2D8A"/>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33633</TotalTime>
  <Words>1625</Words>
  <Application>Microsoft Office PowerPoint</Application>
  <PresentationFormat>On-screen Show (4:3)</PresentationFormat>
  <Paragraphs>286</Paragraphs>
  <Slides>18</Slides>
  <Notes>18</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32" baseType="lpstr">
      <vt:lpstr>ＭＳ Ｐゴシック</vt:lpstr>
      <vt:lpstr>ＭＳ Ｐゴシック</vt:lpstr>
      <vt:lpstr>Arial</vt:lpstr>
      <vt:lpstr>Cambria Math</vt:lpstr>
      <vt:lpstr>Comic Sans MS</vt:lpstr>
      <vt:lpstr>Courier New</vt:lpstr>
      <vt:lpstr>dcr10</vt:lpstr>
      <vt:lpstr>2015 ARL - base background</vt:lpstr>
      <vt:lpstr>1_2015 ARL - base background</vt:lpstr>
      <vt:lpstr>Default Design</vt:lpstr>
      <vt:lpstr>1_Default Design</vt:lpstr>
      <vt:lpstr>3_Default Design</vt:lpstr>
      <vt:lpstr>4_Default Design</vt:lpstr>
      <vt:lpstr>Equation</vt:lpstr>
      <vt:lpstr>PowerPoint Presentation</vt:lpstr>
      <vt:lpstr>PowerPoint Presentation</vt:lpstr>
      <vt:lpstr>PowerPoint Presentation</vt:lpstr>
      <vt:lpstr>PowerPoint Presentation</vt:lpstr>
      <vt:lpstr>Of what use is fractional calculus?</vt:lpstr>
      <vt:lpstr>Modeling of Complex Systems</vt:lpstr>
      <vt:lpstr>Complex Systems</vt:lpstr>
      <vt:lpstr>Complex Phenomena</vt:lpstr>
      <vt:lpstr>Empirical Power Laws</vt:lpstr>
      <vt:lpstr>PowerPoint Presentation</vt:lpstr>
      <vt:lpstr>Human Sciences Campaign</vt:lpstr>
      <vt:lpstr>Information Sciences Campaign</vt:lpstr>
      <vt:lpstr>Computational Sciences Campaign</vt:lpstr>
      <vt:lpstr>Science-for-Maneuver Campaign</vt:lpstr>
      <vt:lpstr>Materials Research Campaign</vt:lpstr>
      <vt:lpstr>Sciences for Lethality &amp; Protection Campaign</vt:lpstr>
      <vt:lpstr>Assessment and Analysis Campaign</vt:lpstr>
      <vt:lpstr>PowerPoint Presentation</vt:lpstr>
    </vt:vector>
  </TitlesOfParts>
  <Company>ARL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 Division Reviews - DC presentation template</dc:title>
  <dc:creator>ARL-ARO</dc:creator>
  <cp:lastModifiedBy>bruce.j.west</cp:lastModifiedBy>
  <cp:revision>3916</cp:revision>
  <cp:lastPrinted>2016-10-14T15:01:10Z</cp:lastPrinted>
  <dcterms:created xsi:type="dcterms:W3CDTF">2003-10-01T12:29:45Z</dcterms:created>
  <dcterms:modified xsi:type="dcterms:W3CDTF">2016-10-14T15:26:13Z</dcterms:modified>
</cp:coreProperties>
</file>